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8" r:id="rId2"/>
    <p:sldId id="310" r:id="rId3"/>
    <p:sldId id="311" r:id="rId4"/>
    <p:sldId id="312" r:id="rId5"/>
    <p:sldId id="313" r:id="rId6"/>
    <p:sldId id="326" r:id="rId7"/>
    <p:sldId id="314" r:id="rId8"/>
    <p:sldId id="315" r:id="rId9"/>
    <p:sldId id="316" r:id="rId10"/>
    <p:sldId id="265" r:id="rId11"/>
    <p:sldId id="267" r:id="rId12"/>
    <p:sldId id="268" r:id="rId13"/>
    <p:sldId id="317" r:id="rId14"/>
    <p:sldId id="327" r:id="rId15"/>
    <p:sldId id="319" r:id="rId16"/>
    <p:sldId id="320" r:id="rId17"/>
    <p:sldId id="321" r:id="rId18"/>
    <p:sldId id="322" r:id="rId19"/>
    <p:sldId id="323" r:id="rId20"/>
    <p:sldId id="324" r:id="rId21"/>
    <p:sldId id="325" r:id="rId22"/>
    <p:sldId id="328" r:id="rId23"/>
    <p:sldId id="279" r:id="rId24"/>
    <p:sldId id="280" r:id="rId25"/>
    <p:sldId id="281" r:id="rId26"/>
    <p:sldId id="282" r:id="rId27"/>
    <p:sldId id="305" r:id="rId28"/>
    <p:sldId id="289" r:id="rId29"/>
    <p:sldId id="290" r:id="rId30"/>
    <p:sldId id="291" r:id="rId31"/>
    <p:sldId id="292" r:id="rId32"/>
    <p:sldId id="297" r:id="rId33"/>
    <p:sldId id="309" r:id="rId34"/>
    <p:sldId id="298" r:id="rId35"/>
    <p:sldId id="299" r:id="rId36"/>
    <p:sldId id="300" r:id="rId37"/>
    <p:sldId id="302" r:id="rId38"/>
    <p:sldId id="303" r:id="rId39"/>
    <p:sldId id="30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20" autoAdjust="0"/>
  </p:normalViewPr>
  <p:slideViewPr>
    <p:cSldViewPr>
      <p:cViewPr varScale="1">
        <p:scale>
          <a:sx n="97" d="100"/>
          <a:sy n="97" d="100"/>
        </p:scale>
        <p:origin x="-192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CDFF1-3BEC-454A-A639-EED298FCD440}" type="datetimeFigureOut">
              <a:rPr lang="en-US" smtClean="0"/>
              <a:pPr/>
              <a:t>9/8/2010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6B353-DB2A-4E42-AC6A-200E1A914B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58E53-F853-4847-8B7D-56CD4CAD6744}" type="slidenum">
              <a:rPr lang="en-US"/>
              <a:pPr/>
              <a:t>1</a:t>
            </a:fld>
            <a:endParaRPr lang="en-US"/>
          </a:p>
        </p:txBody>
      </p:sp>
      <p:sp>
        <p:nvSpPr>
          <p:cNvPr id="358402" name="Rectangle 2"/>
          <p:cNvSpPr>
            <a:spLocks noGrp="1" noRot="1" noChangeAspect="1" noChangeArrowheads="1" noTextEdit="1"/>
          </p:cNvSpPr>
          <p:nvPr>
            <p:ph type="sldImg"/>
          </p:nvPr>
        </p:nvSpPr>
        <p:spPr>
          <a:xfrm>
            <a:off x="1755775" y="617538"/>
            <a:ext cx="3365500" cy="2524125"/>
          </a:xfrm>
          <a:ln/>
        </p:spPr>
      </p:sp>
      <p:sp>
        <p:nvSpPr>
          <p:cNvPr id="358403" name="Rectangle 3"/>
          <p:cNvSpPr>
            <a:spLocks noGrp="1" noChangeArrowheads="1"/>
          </p:cNvSpPr>
          <p:nvPr>
            <p:ph type="body" idx="1"/>
          </p:nvPr>
        </p:nvSpPr>
        <p:spPr>
          <a:xfrm>
            <a:off x="319089" y="3628869"/>
            <a:ext cx="6484937" cy="5151308"/>
          </a:xfrm>
        </p:spPr>
        <p:txBody>
          <a:bodyPr lIns="88855" tIns="44427" rIns="88855" bIns="44427"/>
          <a:lstStyle/>
          <a:p>
            <a:pPr marL="228600" indent="-228600">
              <a:spcBef>
                <a:spcPct val="0"/>
              </a:spcBef>
            </a:pPr>
            <a:endParaRPr lang="en-US" sz="1000"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19C03-6FD8-4C5F-9433-E5C6C1940487}" type="slidenum">
              <a:rPr lang="en-US"/>
              <a:pPr/>
              <a:t>10</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D3D66-02A5-4814-BBE7-C99497BE7036}" type="slidenum">
              <a:rPr lang="en-US"/>
              <a:pPr/>
              <a:t>11</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612260-E9EF-4904-81E3-0274D9D0B06B}" type="slidenum">
              <a:rPr lang="en-US"/>
              <a:pPr/>
              <a:t>12</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C85B344-C6F5-4CC2-B58B-3863F8DDE23A}" type="slidenum">
              <a:rPr lang="en-US" smtClean="0"/>
              <a:pPr/>
              <a:t>14</a:t>
            </a:fld>
            <a:endParaRPr lang="en-US" smtClean="0"/>
          </a:p>
        </p:txBody>
      </p:sp>
      <p:sp>
        <p:nvSpPr>
          <p:cNvPr id="39939" name="Rectangle 2"/>
          <p:cNvSpPr>
            <a:spLocks noGrp="1" noRot="1" noChangeAspect="1" noChangeArrowheads="1" noTextEdit="1"/>
          </p:cNvSpPr>
          <p:nvPr>
            <p:ph type="sldImg"/>
          </p:nvPr>
        </p:nvSpPr>
        <p:spPr>
          <a:xfrm>
            <a:off x="1128713" y="676275"/>
            <a:ext cx="4597400" cy="3448050"/>
          </a:xfrm>
          <a:ln/>
        </p:spPr>
      </p:sp>
      <p:sp>
        <p:nvSpPr>
          <p:cNvPr id="39940" name="Rectangle 3"/>
          <p:cNvSpPr>
            <a:spLocks noGrp="1" noChangeArrowheads="1"/>
          </p:cNvSpPr>
          <p:nvPr>
            <p:ph type="body" idx="1"/>
          </p:nvPr>
        </p:nvSpPr>
        <p:spPr>
          <a:xfrm>
            <a:off x="914400" y="4346575"/>
            <a:ext cx="5029200" cy="4124325"/>
          </a:xfrm>
          <a:noFill/>
          <a:ln/>
        </p:spPr>
        <p:txBody>
          <a:bodyPr/>
          <a:lstStyle/>
          <a:p>
            <a:pPr>
              <a:spcBef>
                <a:spcPct val="0"/>
              </a:spcBef>
            </a:pPr>
            <a:r>
              <a:rPr lang="en-US" smtClean="0">
                <a:solidFill>
                  <a:srgbClr val="000000"/>
                </a:solidFill>
              </a:rPr>
              <a:t>The structure for NRP coordination is based on the NIMS that utilizes Incident Command structures on-scene supported by a Multiagency Coordination System, which consists of:</a:t>
            </a:r>
          </a:p>
          <a:p>
            <a:pPr>
              <a:spcBef>
                <a:spcPct val="0"/>
              </a:spcBef>
              <a:buFontTx/>
              <a:buChar char="•"/>
            </a:pPr>
            <a:r>
              <a:rPr lang="en-US" smtClean="0">
                <a:solidFill>
                  <a:srgbClr val="000000"/>
                </a:solidFill>
              </a:rPr>
              <a:t>  Multiagency Coordination Entities; and</a:t>
            </a:r>
          </a:p>
          <a:p>
            <a:pPr>
              <a:spcBef>
                <a:spcPct val="0"/>
              </a:spcBef>
              <a:buFontTx/>
              <a:buChar char="•"/>
            </a:pPr>
            <a:r>
              <a:rPr lang="en-US" smtClean="0">
                <a:solidFill>
                  <a:srgbClr val="000000"/>
                </a:solidFill>
              </a:rPr>
              <a:t>  Multiagency Coordination Centers/Emergency Operations Centers.</a:t>
            </a:r>
          </a:p>
          <a:p>
            <a:pPr>
              <a:spcBef>
                <a:spcPct val="0"/>
              </a:spcBef>
            </a:pPr>
            <a:endParaRPr lang="en-US" smtClean="0">
              <a:solidFill>
                <a:srgbClr val="000000"/>
              </a:solidFill>
            </a:endParaRPr>
          </a:p>
          <a:p>
            <a:pPr>
              <a:spcBef>
                <a:spcPct val="0"/>
              </a:spcBef>
            </a:pPr>
            <a:r>
              <a:rPr lang="en-US" smtClean="0">
                <a:solidFill>
                  <a:srgbClr val="000000"/>
                </a:solidFill>
              </a:rPr>
              <a:t>Reflecting the NIMS construct, </a:t>
            </a:r>
            <a:r>
              <a:rPr lang="en-US" smtClean="0">
                <a:solidFill>
                  <a:srgbClr val="000000"/>
                </a:solidFill>
                <a:cs typeface="Times New Roman" pitchFamily="18" charset="0"/>
              </a:rPr>
              <a:t>the NRP includes the following command and coordination structures:</a:t>
            </a:r>
          </a:p>
          <a:p>
            <a:pPr>
              <a:spcBef>
                <a:spcPct val="0"/>
              </a:spcBef>
              <a:buFont typeface="Wingdings" pitchFamily="2" charset="2"/>
              <a:buNone/>
            </a:pPr>
            <a:r>
              <a:rPr lang="en-US" smtClean="0">
                <a:solidFill>
                  <a:srgbClr val="000000"/>
                </a:solidFill>
                <a:cs typeface="Times New Roman" pitchFamily="18" charset="0"/>
              </a:rPr>
              <a:t>      -   ICPs on-scene using the Incident Command System (ICS)/Unified Command;</a:t>
            </a:r>
          </a:p>
          <a:p>
            <a:pPr>
              <a:spcBef>
                <a:spcPct val="0"/>
              </a:spcBef>
              <a:buFont typeface="Wingdings" pitchFamily="2" charset="2"/>
              <a:buNone/>
            </a:pPr>
            <a:r>
              <a:rPr lang="en-US" smtClean="0">
                <a:solidFill>
                  <a:srgbClr val="000000"/>
                </a:solidFill>
                <a:cs typeface="Times New Roman" pitchFamily="18" charset="0"/>
              </a:rPr>
              <a:t>      -   Area Command (if needed);</a:t>
            </a:r>
          </a:p>
          <a:p>
            <a:pPr>
              <a:spcBef>
                <a:spcPct val="0"/>
              </a:spcBef>
              <a:buFont typeface="Wingdings" pitchFamily="2" charset="2"/>
              <a:buNone/>
            </a:pPr>
            <a:r>
              <a:rPr lang="en-US" smtClean="0">
                <a:solidFill>
                  <a:srgbClr val="000000"/>
                </a:solidFill>
                <a:cs typeface="Times New Roman" pitchFamily="18" charset="0"/>
              </a:rPr>
              <a:t>      -   State, local, tribal, and private sector EOCs;</a:t>
            </a:r>
          </a:p>
          <a:p>
            <a:pPr>
              <a:spcBef>
                <a:spcPct val="0"/>
              </a:spcBef>
              <a:buFont typeface="Wingdings" pitchFamily="2" charset="2"/>
              <a:buNone/>
            </a:pPr>
            <a:r>
              <a:rPr lang="en-US" smtClean="0">
                <a:solidFill>
                  <a:srgbClr val="000000"/>
                </a:solidFill>
                <a:cs typeface="Times New Roman" pitchFamily="18" charset="0"/>
              </a:rPr>
              <a:t>      -   JFO, which is responsible for coordinating Federal assistance and supporting incident management activities locally;</a:t>
            </a:r>
          </a:p>
          <a:p>
            <a:pPr>
              <a:spcBef>
                <a:spcPct val="0"/>
              </a:spcBef>
              <a:buFont typeface="Wingdings" pitchFamily="2" charset="2"/>
              <a:buNone/>
            </a:pPr>
            <a:r>
              <a:rPr lang="en-US" smtClean="0">
                <a:solidFill>
                  <a:srgbClr val="000000"/>
                </a:solidFill>
                <a:cs typeface="Times New Roman" pitchFamily="18" charset="0"/>
              </a:rPr>
              <a:t>      -   RRCC and HSOC, which serve as regional and national-level multiagency situational awareness and operational coordination centers; and</a:t>
            </a:r>
          </a:p>
          <a:p>
            <a:pPr>
              <a:spcBef>
                <a:spcPct val="0"/>
              </a:spcBef>
              <a:buFont typeface="Wingdings" pitchFamily="2" charset="2"/>
              <a:buNone/>
            </a:pPr>
            <a:r>
              <a:rPr lang="en-US" smtClean="0">
                <a:solidFill>
                  <a:srgbClr val="000000"/>
                </a:solidFill>
                <a:cs typeface="Times New Roman" pitchFamily="18" charset="0"/>
              </a:rPr>
              <a:t>      -   IIMG, which serves as the national headquarters-level multiagency strategic coordination entity for domestic incident management.</a:t>
            </a:r>
          </a:p>
          <a:p>
            <a:pPr>
              <a:spcBef>
                <a:spcPct val="0"/>
              </a:spcBef>
            </a:pPr>
            <a:endParaRPr lang="en-US" smtClean="0">
              <a:solidFill>
                <a:srgbClr val="000000"/>
              </a:solidFill>
              <a:cs typeface="Times New Roman" pitchFamily="18" charset="0"/>
            </a:endParaRPr>
          </a:p>
          <a:p>
            <a:pPr>
              <a:spcBef>
                <a:spcPct val="0"/>
              </a:spcBef>
            </a:pPr>
            <a:r>
              <a:rPr lang="en-US" smtClean="0">
                <a:solidFill>
                  <a:srgbClr val="000000"/>
                </a:solidFill>
                <a:cs typeface="Times New Roman" pitchFamily="18" charset="0"/>
              </a:rPr>
              <a:t>This structure addresses both site-specific incident management activities and the broader regional or national issues related to the incident. </a:t>
            </a:r>
            <a:endParaRPr lang="en-US" smtClean="0">
              <a:solidFill>
                <a:srgbClr val="000000"/>
              </a:solidFill>
            </a:endParaRPr>
          </a:p>
          <a:p>
            <a:pPr>
              <a:spcBef>
                <a:spcPct val="0"/>
              </a:spcBef>
            </a:pPr>
            <a:endParaRPr lang="en-US" smtClean="0">
              <a:solidFill>
                <a:srgbClr val="000000"/>
              </a:solidFill>
            </a:endParaRPr>
          </a:p>
          <a:p>
            <a:pPr>
              <a:spcBef>
                <a:spcPct val="0"/>
              </a:spcBef>
            </a:pPr>
            <a:r>
              <a:rPr lang="en-US" smtClean="0">
                <a:solidFill>
                  <a:srgbClr val="000000"/>
                </a:solidFill>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4208D8E-B541-40AE-9B21-152C124E7089}" type="slidenum">
              <a:rPr lang="en-US" smtClean="0"/>
              <a:pPr/>
              <a:t>15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09FB5-8A63-49CB-BCA0-9946A4C75222}" type="slidenum">
              <a:rPr lang="en-US"/>
              <a:pPr/>
              <a:t>16</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56066-AD14-4504-B5DC-915B14342A1B}" type="slidenum">
              <a:rPr lang="en-US"/>
              <a:pPr/>
              <a:t>17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a:lnSpc>
                <a:spcPct val="90000"/>
              </a:lnSpc>
            </a:pPr>
            <a:endParaRPr lang="en-US"/>
          </a:p>
          <a:p>
            <a:pPr>
              <a:lnSpc>
                <a:spcPct val="90000"/>
              </a:lnSpc>
            </a:pPr>
            <a:r>
              <a:rPr lang="en-US" b="1" i="1"/>
              <a:t>Automatic Mutual Aid: </a:t>
            </a:r>
            <a:r>
              <a:rPr lang="en-US"/>
              <a:t>Agreements that permit the automatic dispatch and response of requested resources without incident-specific approvals. These agreements are usually basic contracts; some may be informal accords. </a:t>
            </a:r>
          </a:p>
          <a:p>
            <a:pPr>
              <a:lnSpc>
                <a:spcPct val="90000"/>
              </a:lnSpc>
            </a:pPr>
            <a:r>
              <a:rPr lang="en-US"/>
              <a:t>• </a:t>
            </a:r>
            <a:r>
              <a:rPr lang="en-US" b="1" i="1"/>
              <a:t>Local Mutual Aid: </a:t>
            </a:r>
            <a:r>
              <a:rPr lang="en-US"/>
              <a:t>Agreements between neighboring jurisdictions or organizations that involve a formal request for assistance and generally cover a larger geographic area than automatic mutual aid. </a:t>
            </a:r>
          </a:p>
          <a:p>
            <a:pPr>
              <a:lnSpc>
                <a:spcPct val="90000"/>
              </a:lnSpc>
            </a:pPr>
            <a:r>
              <a:rPr lang="en-US"/>
              <a:t>• </a:t>
            </a:r>
            <a:r>
              <a:rPr lang="en-US" b="1" i="1"/>
              <a:t>Regional Mutual Aid: </a:t>
            </a:r>
            <a:r>
              <a:rPr lang="en-US"/>
              <a:t>Substate regional mutual aid agreements between multiple jurisdictions that are often sponsored by a council of governments or a similar regional body. </a:t>
            </a:r>
          </a:p>
          <a:p>
            <a:pPr>
              <a:lnSpc>
                <a:spcPct val="90000"/>
              </a:lnSpc>
            </a:pPr>
            <a:r>
              <a:rPr lang="en-US"/>
              <a:t>• </a:t>
            </a:r>
            <a:r>
              <a:rPr lang="en-US" b="1" i="1"/>
              <a:t>Statewide/Intrastate Mutual Aid: </a:t>
            </a:r>
            <a:r>
              <a:rPr lang="en-US"/>
              <a:t>Agreements, often coordinated through the State, that incorporate both State and local governmental and nongovernmental resources in an attempt to increase preparedness statewide. </a:t>
            </a:r>
          </a:p>
          <a:p>
            <a:pPr>
              <a:lnSpc>
                <a:spcPct val="90000"/>
              </a:lnSpc>
            </a:pPr>
            <a:r>
              <a:rPr lang="en-US"/>
              <a:t>• </a:t>
            </a:r>
            <a:r>
              <a:rPr lang="en-US" b="1" i="1"/>
              <a:t>Interstate Agreements: </a:t>
            </a:r>
            <a:r>
              <a:rPr lang="en-US"/>
              <a:t>Out-of-State assistance through the Emergency Management Assistance Compact (EMAC) or other formal State-to-State agreements that support the response effort. </a:t>
            </a:r>
          </a:p>
          <a:p>
            <a:pPr>
              <a:lnSpc>
                <a:spcPct val="90000"/>
              </a:lnSpc>
            </a:pPr>
            <a:r>
              <a:rPr lang="en-US"/>
              <a:t>• </a:t>
            </a:r>
            <a:r>
              <a:rPr lang="en-US" b="1" i="1"/>
              <a:t>International Agreements: </a:t>
            </a:r>
            <a:r>
              <a:rPr lang="en-US"/>
              <a:t>Agreements between the United States and other nations for the exchange of Federal assets in an emergency. </a:t>
            </a:r>
          </a:p>
          <a:p>
            <a:pPr>
              <a:lnSpc>
                <a:spcPct val="90000"/>
              </a:lnSpc>
            </a:pPr>
            <a:r>
              <a:rPr lang="en-US"/>
              <a:t>• </a:t>
            </a:r>
            <a:r>
              <a:rPr lang="en-US" b="1" i="1"/>
              <a:t>Other Agreements: </a:t>
            </a:r>
            <a:r>
              <a:rPr lang="en-US"/>
              <a:t>Any agreement, whether formal or informal, used to request or provide assistance and/or resources among jurisdictions at any level of government (including foreign), NGOs, or the private sector. </a:t>
            </a:r>
          </a:p>
          <a:p>
            <a:pPr>
              <a:lnSpc>
                <a:spcPct val="90000"/>
              </a:lnSpc>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0E537-9FFA-4FC2-AA44-601AB869D584}" type="slidenum">
              <a:rPr lang="en-US"/>
              <a:pPr/>
              <a:t>18</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93F98-138A-4678-942F-3E2971EE11A5}" type="slidenum">
              <a:rPr lang="en-US"/>
              <a:pPr/>
              <a:t>19</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AD135-A70A-489F-BAB3-D21B10470461}" type="slidenum">
              <a:rPr lang="en-US"/>
              <a:pPr/>
              <a:t>20</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58BC822-EA7C-4A85-9A56-9FC1A9E7086F}" type="slidenum">
              <a:rPr lang="en-US" smtClean="0"/>
              <a:pPr/>
              <a:t>2</a:t>
            </a:fld>
            <a:endParaRPr lang="en-US" smtClean="0"/>
          </a:p>
        </p:txBody>
      </p:sp>
      <p:sp>
        <p:nvSpPr>
          <p:cNvPr id="30723" name="Rectangle 2"/>
          <p:cNvSpPr>
            <a:spLocks noGrp="1" noRot="1" noChangeAspect="1" noChangeArrowheads="1" noTextEdit="1"/>
          </p:cNvSpPr>
          <p:nvPr>
            <p:ph type="sldImg"/>
          </p:nvPr>
        </p:nvSpPr>
        <p:spPr>
          <a:xfrm>
            <a:off x="1189038" y="669925"/>
            <a:ext cx="4557712" cy="3417888"/>
          </a:xfrm>
          <a:ln/>
        </p:spPr>
      </p:sp>
      <p:sp>
        <p:nvSpPr>
          <p:cNvPr id="30724" name="Rectangle 3"/>
          <p:cNvSpPr>
            <a:spLocks noGrp="1" noChangeArrowheads="1"/>
          </p:cNvSpPr>
          <p:nvPr>
            <p:ph type="body" idx="1"/>
          </p:nvPr>
        </p:nvSpPr>
        <p:spPr>
          <a:xfrm>
            <a:off x="292100" y="4235450"/>
            <a:ext cx="6199188" cy="4619625"/>
          </a:xfrm>
          <a:noFill/>
          <a:ln/>
        </p:spPr>
        <p:txBody>
          <a:bodyPr lIns="88844" tIns="44421" rIns="88844" bIns="44421"/>
          <a:lstStyle/>
          <a:p>
            <a:pPr marL="115888" indent="-115888" eaLnBrk="1" hangingPunct="1">
              <a:spcBef>
                <a:spcPts val="625"/>
              </a:spcBef>
            </a:pPr>
            <a:r>
              <a:rPr lang="en-US" smtClean="0">
                <a:cs typeface="Arial" charset="0"/>
              </a:rPr>
              <a:t>Notes</a:t>
            </a:r>
          </a:p>
          <a:p>
            <a:pPr marL="115888" indent="-115888" eaLnBrk="1" hangingPunct="1">
              <a:spcBef>
                <a:spcPts val="625"/>
              </a:spcBef>
              <a:buFontTx/>
              <a:buChar char="•"/>
            </a:pPr>
            <a:r>
              <a:rPr lang="en-US" smtClean="0">
                <a:cs typeface="Arial" charset="0"/>
              </a:rPr>
              <a:t>NRF </a:t>
            </a:r>
            <a:r>
              <a:rPr lang="en-US" b="1" u="sng" smtClean="0">
                <a:cs typeface="Arial" charset="0"/>
              </a:rPr>
              <a:t>guides</a:t>
            </a:r>
            <a:r>
              <a:rPr lang="en-US" smtClean="0">
                <a:cs typeface="Arial" charset="0"/>
              </a:rPr>
              <a:t> how the Nation conducts a national </a:t>
            </a:r>
            <a:r>
              <a:rPr lang="en-US" b="1" u="sng" smtClean="0">
                <a:cs typeface="Arial" charset="0"/>
              </a:rPr>
              <a:t>response</a:t>
            </a:r>
            <a:r>
              <a:rPr lang="en-US" smtClean="0">
                <a:cs typeface="Arial" charset="0"/>
              </a:rPr>
              <a:t> – not just a Federal response – to all hazard incidents. </a:t>
            </a:r>
          </a:p>
          <a:p>
            <a:pPr marL="115888" indent="-115888" eaLnBrk="1" hangingPunct="1">
              <a:spcBef>
                <a:spcPts val="625"/>
              </a:spcBef>
              <a:buFontTx/>
              <a:buChar char="•"/>
            </a:pPr>
            <a:r>
              <a:rPr lang="en-US" smtClean="0">
                <a:cs typeface="Arial" charset="0"/>
              </a:rPr>
              <a:t>Document is focused primarily on response; not on prevention, protection or long term recovery.  (More to follow)</a:t>
            </a:r>
          </a:p>
          <a:p>
            <a:pPr marL="115888" indent="-115888" eaLnBrk="1" hangingPunct="1">
              <a:spcBef>
                <a:spcPts val="625"/>
              </a:spcBef>
              <a:buFontTx/>
              <a:buChar char="•"/>
            </a:pPr>
            <a:r>
              <a:rPr lang="en-US" smtClean="0">
                <a:cs typeface="Arial" charset="0"/>
              </a:rPr>
              <a:t>Important to understand as we focus on the first word – the NRF as a </a:t>
            </a:r>
            <a:r>
              <a:rPr lang="en-US" i="1" smtClean="0">
                <a:cs typeface="Arial" charset="0"/>
              </a:rPr>
              <a:t>guide</a:t>
            </a:r>
            <a:r>
              <a:rPr lang="en-US" smtClean="0">
                <a:cs typeface="Arial" charset="0"/>
              </a:rPr>
              <a:t> to response.</a:t>
            </a:r>
          </a:p>
          <a:p>
            <a:pPr marL="115888" indent="-115888" eaLnBrk="1" hangingPunct="1">
              <a:spcBef>
                <a:spcPts val="625"/>
              </a:spcBef>
              <a:buFontTx/>
              <a:buChar char="•"/>
            </a:pPr>
            <a:r>
              <a:rPr lang="en-US" smtClean="0">
                <a:cs typeface="Arial" charset="0"/>
              </a:rPr>
              <a:t>NRF guides by integrating the first three key concepts:</a:t>
            </a:r>
          </a:p>
          <a:p>
            <a:pPr marL="298450" lvl="1" indent="-123825" eaLnBrk="1" hangingPunct="1">
              <a:spcBef>
                <a:spcPts val="625"/>
              </a:spcBef>
              <a:buFontTx/>
              <a:buChar char="•"/>
            </a:pPr>
            <a:r>
              <a:rPr lang="en-US" smtClean="0">
                <a:cs typeface="Arial" charset="0"/>
              </a:rPr>
              <a:t>NIMS is an organizational system of positions, interactions, language and processes that already exists, and is well understood by the emergency management community at the local, state and Federal levels.  It describes how first responders from different jurisdictions and disciplines can work together.  It is flexible, scalable and adaptable to the size and nature of the incident to organize at the right level – local, then state, then Federal.  It is a foundational building block of the NRF.</a:t>
            </a:r>
          </a:p>
          <a:p>
            <a:pPr marL="298450" lvl="1" indent="-123825" eaLnBrk="1" hangingPunct="1">
              <a:spcBef>
                <a:spcPts val="625"/>
              </a:spcBef>
              <a:buFontTx/>
              <a:buChar char="•"/>
            </a:pPr>
            <a:r>
              <a:rPr lang="en-US" smtClean="0">
                <a:cs typeface="Arial" charset="0"/>
              </a:rPr>
              <a:t>Better than any predecessor document, the NRF defines and aligns the roles of individual citizens; the private sector; non-governmental organizations;  local elected or appointed officials; (the Mayor or city manager with his or her local emergency manager and Department and Agency heads);  the Governor with his or her State Homeland Security Manager , State Emergency Manager and Department and Agency heads; with the Federal Government starting with the President and describing the roles of the HSC, NSC, the Secretary of Homeland Security, the Attorney General, the Secretary of Defense, the Secretary of State, the Director of National Intelligence and all other Departments and Agencies.  And it describes these roles in a response framework that is always in effect – able to be partially or fully implemented – as the incident requires – and without need for a formal trigger or permission to become involved.  </a:t>
            </a:r>
          </a:p>
          <a:p>
            <a:pPr marL="298450" lvl="1" indent="-123825" eaLnBrk="1" hangingPunct="1">
              <a:spcBef>
                <a:spcPts val="625"/>
              </a:spcBef>
              <a:buFontTx/>
              <a:buChar char="•"/>
            </a:pPr>
            <a:r>
              <a:rPr lang="en-US" smtClean="0">
                <a:cs typeface="Arial" charset="0"/>
              </a:rPr>
              <a:t>The NRF is not about bureaucracy or rigidity, it is about leaning forward in organized partnership with defined roles and responsibilities to contribute to an effective national response to incidents of all types.</a:t>
            </a:r>
          </a:p>
        </p:txBody>
      </p:sp>
      <p:sp>
        <p:nvSpPr>
          <p:cNvPr id="30725" name="Header Placeholder 3"/>
          <p:cNvSpPr txBox="1">
            <a:spLocks noGrp="1"/>
          </p:cNvSpPr>
          <p:nvPr/>
        </p:nvSpPr>
        <p:spPr bwMode="auto">
          <a:xfrm>
            <a:off x="0" y="0"/>
            <a:ext cx="2949575" cy="446088"/>
          </a:xfrm>
          <a:prstGeom prst="rect">
            <a:avLst/>
          </a:prstGeom>
          <a:noFill/>
          <a:ln w="9525">
            <a:noFill/>
            <a:miter lim="800000"/>
            <a:headEnd/>
            <a:tailEnd/>
          </a:ln>
        </p:spPr>
        <p:txBody>
          <a:bodyPr lIns="88853" tIns="44426" rIns="88853" bIns="44426"/>
          <a:lstStyle/>
          <a:p>
            <a:pPr defTabSz="889000"/>
            <a:r>
              <a:rPr lang="en-US" sz="1100">
                <a:latin typeface="Arial" charset="0"/>
                <a:cs typeface="Arial" charset="0"/>
              </a:rPr>
              <a:t>National Response Framework</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36D39-8219-4557-AC7F-395435923B67}" type="slidenum">
              <a:rPr lang="en-US"/>
              <a:pPr/>
              <a:t>21</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CAD90-63FA-4D2B-9A71-54500A3181B3}" type="slidenum">
              <a:rPr lang="en-US"/>
              <a:pPr/>
              <a:t>24</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422EC-D94F-4234-9023-50C977BF6E57}" type="slidenum">
              <a:rPr lang="en-US"/>
              <a:pPr/>
              <a:t>25</a:t>
            </a:fld>
            <a:endParaRPr lang="en-US"/>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70520-CF09-4393-B156-E3716D9AE3D5}" type="slidenum">
              <a:rPr lang="en-US"/>
              <a:pPr/>
              <a:t>26</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A46E5-24F6-4B1B-886B-6269FA3F4301}" type="slidenum">
              <a:rPr lang="en-US"/>
              <a:pPr/>
              <a:t>28</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EB205-FE59-4075-AAFE-12466DF840BB}" type="slidenum">
              <a:rPr lang="en-US"/>
              <a:pPr/>
              <a:t>29</a:t>
            </a:fld>
            <a:endParaRPr lang="en-US"/>
          </a:p>
        </p:txBody>
      </p:sp>
      <p:sp>
        <p:nvSpPr>
          <p:cNvPr id="394242" name="Rectangle 2"/>
          <p:cNvSpPr>
            <a:spLocks noGrp="1" noRot="1" noChangeAspect="1" noChangeArrowheads="1" noTextEdit="1"/>
          </p:cNvSpPr>
          <p:nvPr>
            <p:ph type="sldImg"/>
          </p:nvPr>
        </p:nvSpPr>
        <p:spPr>
          <a:xfrm>
            <a:off x="1755775" y="617538"/>
            <a:ext cx="3365500" cy="2524125"/>
          </a:xfrm>
          <a:ln/>
        </p:spPr>
      </p:sp>
      <p:sp>
        <p:nvSpPr>
          <p:cNvPr id="394243" name="Rectangle 3"/>
          <p:cNvSpPr>
            <a:spLocks noGrp="1" noChangeArrowheads="1"/>
          </p:cNvSpPr>
          <p:nvPr>
            <p:ph type="body" idx="1"/>
          </p:nvPr>
        </p:nvSpPr>
        <p:spPr>
          <a:xfrm>
            <a:off x="319089" y="3628869"/>
            <a:ext cx="6484937" cy="5151308"/>
          </a:xfrm>
        </p:spPr>
        <p:txBody>
          <a:bodyPr lIns="88855" tIns="44427" rIns="88855" bIns="44427"/>
          <a:lstStyle/>
          <a:p>
            <a:pPr marL="228600" indent="-228600">
              <a:spcBef>
                <a:spcPct val="0"/>
              </a:spcBef>
            </a:pPr>
            <a:endParaRPr lang="en-US" sz="1000"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72E8E0-A83A-4D09-B3EE-8FBA64C28EDF}" type="slidenum">
              <a:rPr lang="en-US"/>
              <a:pPr/>
              <a:t>30</a:t>
            </a:fld>
            <a:endParaRPr lang="en-US"/>
          </a:p>
        </p:txBody>
      </p:sp>
      <p:sp>
        <p:nvSpPr>
          <p:cNvPr id="396290" name="Rectangle 2"/>
          <p:cNvSpPr>
            <a:spLocks noGrp="1" noRot="1" noChangeAspect="1" noChangeArrowheads="1" noTextEdit="1"/>
          </p:cNvSpPr>
          <p:nvPr>
            <p:ph type="sldImg"/>
          </p:nvPr>
        </p:nvSpPr>
        <p:spPr>
          <a:xfrm>
            <a:off x="1144588" y="684213"/>
            <a:ext cx="4572000" cy="3429000"/>
          </a:xfrm>
          <a:ln/>
        </p:spPr>
      </p:sp>
      <p:sp>
        <p:nvSpPr>
          <p:cNvPr id="396291" name="Rectangle 3"/>
          <p:cNvSpPr>
            <a:spLocks noGrp="1" noChangeArrowheads="1"/>
          </p:cNvSpPr>
          <p:nvPr>
            <p:ph type="body" idx="1"/>
          </p:nvPr>
        </p:nvSpPr>
        <p:spPr>
          <a:xfrm>
            <a:off x="685800" y="4344025"/>
            <a:ext cx="5486400" cy="4116049"/>
          </a:xfrm>
        </p:spPr>
        <p:txBody>
          <a:bodyPr/>
          <a:lstStyle/>
          <a:p>
            <a:r>
              <a:rPr lang="en-US"/>
              <a:t>NEEP</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62C69-E7D4-4ACA-B326-3F5BB4269001}" type="slidenum">
              <a:rPr lang="en-US"/>
              <a:pPr/>
              <a:t>31</a:t>
            </a:fld>
            <a:endParaRPr lang="en-US"/>
          </a:p>
        </p:txBody>
      </p:sp>
      <p:sp>
        <p:nvSpPr>
          <p:cNvPr id="398338" name="Rectangle 2"/>
          <p:cNvSpPr>
            <a:spLocks noGrp="1" noRot="1" noChangeAspect="1" noChangeArrowheads="1" noTextEdit="1"/>
          </p:cNvSpPr>
          <p:nvPr>
            <p:ph type="sldImg"/>
          </p:nvPr>
        </p:nvSpPr>
        <p:spPr>
          <a:xfrm>
            <a:off x="1144588" y="684213"/>
            <a:ext cx="4572000" cy="3429000"/>
          </a:xfrm>
          <a:ln/>
        </p:spPr>
      </p:sp>
      <p:sp>
        <p:nvSpPr>
          <p:cNvPr id="398339" name="Rectangle 3"/>
          <p:cNvSpPr>
            <a:spLocks noGrp="1" noChangeArrowheads="1"/>
          </p:cNvSpPr>
          <p:nvPr>
            <p:ph type="body" idx="1"/>
          </p:nvPr>
        </p:nvSpPr>
        <p:spPr>
          <a:xfrm>
            <a:off x="685800" y="4344025"/>
            <a:ext cx="5486400" cy="4116049"/>
          </a:xfrm>
        </p:spPr>
        <p:txBody>
          <a:bodyPr/>
          <a:lstStyle/>
          <a:p>
            <a:r>
              <a:rPr lang="en-US"/>
              <a:t>NEEP</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D9104-37F0-4A36-8C31-B2A37F2C5999}" type="slidenum">
              <a:rPr lang="en-US"/>
              <a:pPr/>
              <a:t>32</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4F9DB25-C488-4B79-A2BA-A6BF769B3845}" type="slidenum">
              <a:rPr lang="en-US" smtClean="0"/>
              <a:pPr/>
              <a:t>3</a:t>
            </a:fld>
            <a:endParaRPr lang="en-US" smtClean="0"/>
          </a:p>
        </p:txBody>
      </p:sp>
      <p:sp>
        <p:nvSpPr>
          <p:cNvPr id="31747" name="Rectangle 2"/>
          <p:cNvSpPr>
            <a:spLocks noGrp="1" noRot="1" noChangeAspect="1" noChangeArrowheads="1" noTextEdit="1"/>
          </p:cNvSpPr>
          <p:nvPr>
            <p:ph type="sldImg"/>
          </p:nvPr>
        </p:nvSpPr>
        <p:spPr>
          <a:xfrm>
            <a:off x="1189038" y="669925"/>
            <a:ext cx="4557712" cy="3417888"/>
          </a:xfrm>
          <a:ln/>
        </p:spPr>
      </p:sp>
      <p:sp>
        <p:nvSpPr>
          <p:cNvPr id="31748" name="Rectangle 3"/>
          <p:cNvSpPr>
            <a:spLocks noGrp="1" noChangeArrowheads="1"/>
          </p:cNvSpPr>
          <p:nvPr>
            <p:ph type="body" idx="1"/>
          </p:nvPr>
        </p:nvSpPr>
        <p:spPr>
          <a:xfrm>
            <a:off x="292100" y="4235450"/>
            <a:ext cx="6199188" cy="4619625"/>
          </a:xfrm>
          <a:noFill/>
          <a:ln/>
        </p:spPr>
        <p:txBody>
          <a:bodyPr lIns="88844" tIns="44421" rIns="88844" bIns="44421"/>
          <a:lstStyle/>
          <a:p>
            <a:pPr marL="115888" indent="-115888" eaLnBrk="1" hangingPunct="1">
              <a:lnSpc>
                <a:spcPct val="90000"/>
              </a:lnSpc>
            </a:pPr>
            <a:r>
              <a:rPr lang="en-US" b="1" smtClean="0">
                <a:cs typeface="Arial" charset="0"/>
              </a:rPr>
              <a:t>Notes</a:t>
            </a:r>
          </a:p>
          <a:p>
            <a:pPr marL="115888" indent="-115888" eaLnBrk="1" hangingPunct="1">
              <a:lnSpc>
                <a:spcPct val="90000"/>
              </a:lnSpc>
              <a:buFontTx/>
              <a:buChar char="•"/>
            </a:pPr>
            <a:r>
              <a:rPr lang="en-US" smtClean="0">
                <a:cs typeface="Arial" charset="0"/>
              </a:rPr>
              <a:t>While the NRF’s predecessor was called the National </a:t>
            </a:r>
            <a:r>
              <a:rPr lang="en-US" u="sng" smtClean="0">
                <a:cs typeface="Arial" charset="0"/>
              </a:rPr>
              <a:t>Response</a:t>
            </a:r>
            <a:r>
              <a:rPr lang="en-US" smtClean="0">
                <a:cs typeface="Arial" charset="0"/>
              </a:rPr>
              <a:t> Plan, it was actually broadly focused and did not sufficiently address critical incident response issues.  </a:t>
            </a:r>
          </a:p>
          <a:p>
            <a:pPr marL="115888" indent="-115888" eaLnBrk="1" hangingPunct="1">
              <a:lnSpc>
                <a:spcPct val="90000"/>
              </a:lnSpc>
              <a:buFontTx/>
              <a:buChar char="•"/>
            </a:pPr>
            <a:r>
              <a:rPr lang="en-US" smtClean="0">
                <a:cs typeface="Arial" charset="0"/>
              </a:rPr>
              <a:t>The NRF solves this problem by focusing exclusively on response and short-term recovery and dealing directly with roles, responsibilities, and actions required to achieve effective national response.</a:t>
            </a:r>
          </a:p>
          <a:p>
            <a:pPr marL="115888" indent="-115888" eaLnBrk="1" hangingPunct="1">
              <a:lnSpc>
                <a:spcPct val="90000"/>
              </a:lnSpc>
              <a:buFontTx/>
              <a:buChar char="•"/>
            </a:pPr>
            <a:endParaRPr lang="en-US" smtClean="0">
              <a:cs typeface="Arial" charset="0"/>
            </a:endParaRPr>
          </a:p>
          <a:p>
            <a:pPr marL="115888" indent="-115888" eaLnBrk="1" hangingPunct="1">
              <a:lnSpc>
                <a:spcPct val="90000"/>
              </a:lnSpc>
              <a:buFontTx/>
              <a:buChar char="•"/>
            </a:pPr>
            <a:r>
              <a:rPr lang="en-US" smtClean="0">
                <a:cs typeface="Arial" charset="0"/>
              </a:rPr>
              <a:t>The NRF is a key component of the </a:t>
            </a:r>
            <a:r>
              <a:rPr lang="en-US" i="1" smtClean="0">
                <a:cs typeface="Arial" charset="0"/>
              </a:rPr>
              <a:t>National Strategy for Homeland Security</a:t>
            </a:r>
            <a:r>
              <a:rPr lang="en-US" smtClean="0">
                <a:cs typeface="Arial" charset="0"/>
              </a:rPr>
              <a:t>  that was issued in October 2007.  </a:t>
            </a:r>
          </a:p>
          <a:p>
            <a:pPr marL="357188" lvl="1" indent="-115888" eaLnBrk="1" hangingPunct="1">
              <a:lnSpc>
                <a:spcPct val="90000"/>
              </a:lnSpc>
              <a:buFontTx/>
              <a:buChar char="•"/>
            </a:pPr>
            <a:r>
              <a:rPr lang="en-US" smtClean="0">
                <a:cs typeface="Arial" charset="0"/>
              </a:rPr>
              <a:t>Reflects our increased understanding of the threats confronting the US, incorporates lessons learned from exercises and real world catastrophes, and articulates how we should ensure our long-term success by strengthening the homeland security foundation.  It reiterates four common goals:</a:t>
            </a:r>
          </a:p>
          <a:p>
            <a:pPr marL="714375" lvl="2" indent="-239713" eaLnBrk="1" hangingPunct="1">
              <a:lnSpc>
                <a:spcPct val="90000"/>
              </a:lnSpc>
              <a:buFont typeface="Calibri" pitchFamily="34" charset="0"/>
              <a:buAutoNum type="arabicPeriod"/>
            </a:pPr>
            <a:r>
              <a:rPr lang="en-US" smtClean="0">
                <a:cs typeface="Arial" charset="0"/>
              </a:rPr>
              <a:t>Prevent and disrupt terrorist attacks</a:t>
            </a:r>
          </a:p>
          <a:p>
            <a:pPr marL="714375" lvl="2" indent="-239713" eaLnBrk="1" hangingPunct="1">
              <a:lnSpc>
                <a:spcPct val="90000"/>
              </a:lnSpc>
              <a:buFont typeface="Calibri" pitchFamily="34" charset="0"/>
              <a:buAutoNum type="arabicPeriod"/>
            </a:pPr>
            <a:r>
              <a:rPr lang="en-US" smtClean="0">
                <a:cs typeface="Arial" charset="0"/>
              </a:rPr>
              <a:t>Protect the American people and our critical infrastructure and key resources</a:t>
            </a:r>
          </a:p>
          <a:p>
            <a:pPr marL="714375" lvl="2" indent="-239713" eaLnBrk="1" hangingPunct="1">
              <a:lnSpc>
                <a:spcPct val="90000"/>
              </a:lnSpc>
              <a:buFont typeface="Calibri" pitchFamily="34" charset="0"/>
              <a:buAutoNum type="arabicPeriod"/>
            </a:pPr>
            <a:r>
              <a:rPr lang="en-US" b="1" smtClean="0">
                <a:cs typeface="Arial" charset="0"/>
              </a:rPr>
              <a:t>Respond to and recover from incidents that do occur</a:t>
            </a:r>
          </a:p>
          <a:p>
            <a:pPr marL="714375" lvl="2" indent="-239713" eaLnBrk="1" hangingPunct="1">
              <a:lnSpc>
                <a:spcPct val="90000"/>
              </a:lnSpc>
              <a:buFont typeface="Calibri" pitchFamily="34" charset="0"/>
              <a:buAutoNum type="arabicPeriod"/>
            </a:pPr>
            <a:r>
              <a:rPr lang="en-US" smtClean="0">
                <a:cs typeface="Arial" charset="0"/>
              </a:rPr>
              <a:t>Continue to strengthen the foundation to ensure our long-term success.</a:t>
            </a:r>
          </a:p>
          <a:p>
            <a:pPr marL="357188" lvl="1" indent="-115888" eaLnBrk="1" hangingPunct="1">
              <a:lnSpc>
                <a:spcPct val="90000"/>
              </a:lnSpc>
              <a:buFontTx/>
              <a:buChar char="•"/>
            </a:pPr>
            <a:r>
              <a:rPr lang="en-US" smtClean="0">
                <a:cs typeface="Arial" charset="0"/>
              </a:rPr>
              <a:t>The NRF, along with NIMS, provide the roadmaps for implementing goal #3.</a:t>
            </a:r>
          </a:p>
          <a:p>
            <a:pPr marL="115888" indent="-115888" eaLnBrk="1" hangingPunct="1">
              <a:lnSpc>
                <a:spcPct val="90000"/>
              </a:lnSpc>
            </a:pPr>
            <a:endParaRPr lang="en-US" smtClean="0">
              <a:cs typeface="Arial" charset="0"/>
            </a:endParaRPr>
          </a:p>
          <a:p>
            <a:pPr marL="115888" indent="-115888" eaLnBrk="1" hangingPunct="1">
              <a:lnSpc>
                <a:spcPct val="90000"/>
              </a:lnSpc>
            </a:pPr>
            <a:endParaRPr lang="en-US" smtClean="0">
              <a:cs typeface="Arial" charset="0"/>
            </a:endParaRPr>
          </a:p>
          <a:p>
            <a:pPr marL="115888" indent="-115888" eaLnBrk="1" hangingPunct="1">
              <a:lnSpc>
                <a:spcPct val="90000"/>
              </a:lnSpc>
            </a:pPr>
            <a:endParaRPr lang="en-US" smtClean="0">
              <a:cs typeface="Arial" charset="0"/>
            </a:endParaRPr>
          </a:p>
        </p:txBody>
      </p:sp>
      <p:sp>
        <p:nvSpPr>
          <p:cNvPr id="31749" name="Header Placeholder 3"/>
          <p:cNvSpPr txBox="1">
            <a:spLocks noGrp="1"/>
          </p:cNvSpPr>
          <p:nvPr/>
        </p:nvSpPr>
        <p:spPr bwMode="auto">
          <a:xfrm>
            <a:off x="0" y="0"/>
            <a:ext cx="2949575" cy="446088"/>
          </a:xfrm>
          <a:prstGeom prst="rect">
            <a:avLst/>
          </a:prstGeom>
          <a:noFill/>
          <a:ln w="9525">
            <a:noFill/>
            <a:miter lim="800000"/>
            <a:headEnd/>
            <a:tailEnd/>
          </a:ln>
        </p:spPr>
        <p:txBody>
          <a:bodyPr lIns="88853" tIns="44426" rIns="88853" bIns="44426"/>
          <a:lstStyle/>
          <a:p>
            <a:pPr defTabSz="889000"/>
            <a:r>
              <a:rPr lang="en-US" sz="1100">
                <a:latin typeface="Arial" charset="0"/>
                <a:cs typeface="Arial" charset="0"/>
              </a:rPr>
              <a:t>National Response Framework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C56F1CF-8CD2-4A98-9F88-877476257C3C}" type="slidenum">
              <a:rPr lang="en-US" smtClean="0"/>
              <a:pPr/>
              <a:t>4</a:t>
            </a:fld>
            <a:endParaRPr lang="en-US" smtClean="0"/>
          </a:p>
        </p:txBody>
      </p:sp>
      <p:sp>
        <p:nvSpPr>
          <p:cNvPr id="32771" name="Rectangle 2"/>
          <p:cNvSpPr>
            <a:spLocks noGrp="1" noRot="1" noChangeAspect="1" noChangeArrowheads="1" noTextEdit="1"/>
          </p:cNvSpPr>
          <p:nvPr>
            <p:ph type="sldImg"/>
          </p:nvPr>
        </p:nvSpPr>
        <p:spPr>
          <a:xfrm>
            <a:off x="1189038" y="669925"/>
            <a:ext cx="4557712" cy="3417888"/>
          </a:xfrm>
          <a:ln/>
        </p:spPr>
      </p:sp>
      <p:sp>
        <p:nvSpPr>
          <p:cNvPr id="32772" name="Rectangle 3"/>
          <p:cNvSpPr>
            <a:spLocks noGrp="1" noChangeArrowheads="1"/>
          </p:cNvSpPr>
          <p:nvPr>
            <p:ph type="body" idx="1"/>
          </p:nvPr>
        </p:nvSpPr>
        <p:spPr>
          <a:xfrm>
            <a:off x="292100" y="4270375"/>
            <a:ext cx="6194425" cy="4735513"/>
          </a:xfrm>
          <a:noFill/>
          <a:ln/>
        </p:spPr>
        <p:txBody>
          <a:bodyPr lIns="88853" tIns="44426" rIns="88853" bIns="44426"/>
          <a:lstStyle/>
          <a:p>
            <a:pPr eaLnBrk="1" hangingPunct="1">
              <a:lnSpc>
                <a:spcPct val="90000"/>
              </a:lnSpc>
            </a:pPr>
            <a:r>
              <a:rPr lang="en-US" b="1" smtClean="0"/>
              <a:t>Notes</a:t>
            </a:r>
          </a:p>
          <a:p>
            <a:pPr eaLnBrk="1" hangingPunct="1">
              <a:lnSpc>
                <a:spcPct val="90000"/>
              </a:lnSpc>
            </a:pPr>
            <a:r>
              <a:rPr lang="en-US" smtClean="0"/>
              <a:t>The </a:t>
            </a:r>
            <a:r>
              <a:rPr lang="en-US" i="1" smtClean="0"/>
              <a:t>NRF</a:t>
            </a:r>
            <a:r>
              <a:rPr lang="en-US" smtClean="0"/>
              <a:t> is composed of two integrated parts:  a printed component and an on-line component.</a:t>
            </a:r>
          </a:p>
          <a:p>
            <a:pPr eaLnBrk="1" hangingPunct="1">
              <a:lnSpc>
                <a:spcPct val="90000"/>
              </a:lnSpc>
              <a:spcBef>
                <a:spcPct val="55000"/>
              </a:spcBef>
            </a:pPr>
            <a:r>
              <a:rPr lang="en-US" b="1" u="sng" smtClean="0"/>
              <a:t>The printed core document:</a:t>
            </a:r>
            <a:r>
              <a:rPr lang="en-US" smtClean="0"/>
              <a:t> The core document is the heart of the </a:t>
            </a:r>
            <a:r>
              <a:rPr lang="en-US" i="1" smtClean="0"/>
              <a:t>Framework.</a:t>
            </a:r>
            <a:r>
              <a:rPr lang="en-US" smtClean="0"/>
              <a:t>  It describes response doctrine and guidance; roles and responsibilities; primary preparedness and response actions; and core organizational structures and processes.  The core document will be reviewed every four years. </a:t>
            </a:r>
          </a:p>
          <a:p>
            <a:pPr eaLnBrk="1" hangingPunct="1">
              <a:lnSpc>
                <a:spcPct val="90000"/>
              </a:lnSpc>
              <a:spcBef>
                <a:spcPct val="75000"/>
              </a:spcBef>
            </a:pPr>
            <a:r>
              <a:rPr lang="en-US" b="1" u="sng" smtClean="0"/>
              <a:t>The on-line component</a:t>
            </a:r>
            <a:r>
              <a:rPr lang="en-US" smtClean="0"/>
              <a:t>: The NRF Resource Center (www.fema.gov/nrf), contains supplemental materials including annexes, partner guides, and other supporting documents and learning resources.  This information is more dynamic and will change and adapt more frequently as we learn  lessons from real world events, incorporate new technologies, and adapt to changes within our organizations.  </a:t>
            </a:r>
            <a:endParaRPr lang="en-US" b="1" smtClean="0"/>
          </a:p>
          <a:p>
            <a:pPr marL="355600" lvl="1" indent="-169863" eaLnBrk="1" hangingPunct="1">
              <a:lnSpc>
                <a:spcPct val="90000"/>
              </a:lnSpc>
              <a:buFontTx/>
              <a:buChar char="•"/>
            </a:pPr>
            <a:r>
              <a:rPr lang="en-US" b="1" smtClean="0"/>
              <a:t>Emergency Support Functions (ESFs):</a:t>
            </a:r>
            <a:r>
              <a:rPr lang="en-US" smtClean="0"/>
              <a:t> The 15 ESFs provide a mechanism to bundle Federal resources/capabilities to support Federal, State, tribal, and local responders. Examples of functions include transportation, communications and energy.  Each ESF has a coordinator, primary and support agencies that work together to coordinate and deliver the full breadth of Federal capabilities.</a:t>
            </a:r>
          </a:p>
          <a:p>
            <a:pPr marL="355600" lvl="1" indent="-169863" eaLnBrk="1" hangingPunct="1">
              <a:lnSpc>
                <a:spcPct val="90000"/>
              </a:lnSpc>
              <a:buFontTx/>
              <a:buChar char="•"/>
            </a:pPr>
            <a:r>
              <a:rPr lang="en-US" b="1" smtClean="0"/>
              <a:t>Support Annexes:</a:t>
            </a:r>
            <a:r>
              <a:rPr lang="en-US" smtClean="0"/>
              <a:t> The 8 Support Annexes describe supporting aspects of Federal response common to all incidents:  among them are Financial Management, Public Affairs, Volunteer and Donations Management; Private Sector Coordination and Worker Safety and Health.  Each Support Annex has a Coordinating Agency and Cooperating Agencies.</a:t>
            </a:r>
          </a:p>
          <a:p>
            <a:pPr marL="355600" lvl="1" indent="-169863" eaLnBrk="1" hangingPunct="1">
              <a:lnSpc>
                <a:spcPct val="90000"/>
              </a:lnSpc>
              <a:buFontTx/>
              <a:buChar char="•"/>
            </a:pPr>
            <a:r>
              <a:rPr lang="en-US" b="1" smtClean="0"/>
              <a:t>Incident Annexes:</a:t>
            </a:r>
            <a:r>
              <a:rPr lang="en-US" smtClean="0"/>
              <a:t> The 7 Incident Annexes describe how the </a:t>
            </a:r>
            <a:r>
              <a:rPr lang="en-US" i="1" smtClean="0"/>
              <a:t>Framework</a:t>
            </a:r>
            <a:r>
              <a:rPr lang="en-US" smtClean="0"/>
              <a:t> will be applied in specific types of incidents: among them, Biological, Cyber, Food and Agriculture, Mass Evacuations, Nuclear/Radiological and Terrorism. Each Incident Annex has a Coordinating Agency and Cooperating Agencies. Note that the Incident Annexes are currently being updated and, in the meantime, the existing Incident Annexes to the NRP remain in effect.</a:t>
            </a:r>
          </a:p>
          <a:p>
            <a:pPr marL="355600" lvl="1" indent="-169863" eaLnBrk="1" hangingPunct="1">
              <a:lnSpc>
                <a:spcPct val="90000"/>
              </a:lnSpc>
              <a:buFontTx/>
              <a:buChar char="•"/>
            </a:pPr>
            <a:r>
              <a:rPr lang="en-US" b="1" smtClean="0"/>
              <a:t>Partner Guides:</a:t>
            </a:r>
            <a:r>
              <a:rPr lang="en-US" smtClean="0"/>
              <a:t> The Partner Guides provide more specific “how to” handbooks tailored specifically to four areas:  local governments; State and tribal governments; the Federal government; and the private sector and nongovernmental organizations.</a:t>
            </a:r>
          </a:p>
          <a:p>
            <a:pPr eaLnBrk="1" hangingPunct="1">
              <a:lnSpc>
                <a:spcPct val="90000"/>
              </a:lnSpc>
            </a:pPr>
            <a:endParaRPr lang="en-US" smtClean="0">
              <a:latin typeface="Times"/>
            </a:endParaRPr>
          </a:p>
        </p:txBody>
      </p:sp>
      <p:sp>
        <p:nvSpPr>
          <p:cNvPr id="32773" name="Header Placeholder 3"/>
          <p:cNvSpPr txBox="1">
            <a:spLocks noGrp="1"/>
          </p:cNvSpPr>
          <p:nvPr/>
        </p:nvSpPr>
        <p:spPr bwMode="auto">
          <a:xfrm>
            <a:off x="0" y="0"/>
            <a:ext cx="2949575" cy="446088"/>
          </a:xfrm>
          <a:prstGeom prst="rect">
            <a:avLst/>
          </a:prstGeom>
          <a:noFill/>
          <a:ln w="9525">
            <a:noFill/>
            <a:miter lim="800000"/>
            <a:headEnd/>
            <a:tailEnd/>
          </a:ln>
        </p:spPr>
        <p:txBody>
          <a:bodyPr lIns="88853" tIns="44426" rIns="88853" bIns="44426"/>
          <a:lstStyle/>
          <a:p>
            <a:pPr defTabSz="889000"/>
            <a:r>
              <a:rPr lang="en-US" sz="1100">
                <a:latin typeface="Arial" charset="0"/>
                <a:cs typeface="Arial" charset="0"/>
              </a:rPr>
              <a:t>National Response Framework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4FF760F-0C93-41D7-BEE8-2CB4B2F6A64C}" type="slidenum">
              <a:rPr lang="en-US" smtClean="0"/>
              <a:pPr/>
              <a:t>5</a:t>
            </a:fld>
            <a:endParaRPr lang="en-US" smtClean="0"/>
          </a:p>
        </p:txBody>
      </p:sp>
      <p:sp>
        <p:nvSpPr>
          <p:cNvPr id="33795" name="Rectangle 2"/>
          <p:cNvSpPr>
            <a:spLocks noGrp="1" noRot="1" noChangeAspect="1" noChangeArrowheads="1" noTextEdit="1"/>
          </p:cNvSpPr>
          <p:nvPr>
            <p:ph type="sldImg"/>
          </p:nvPr>
        </p:nvSpPr>
        <p:spPr>
          <a:xfrm>
            <a:off x="1189038" y="669925"/>
            <a:ext cx="4557712" cy="3417888"/>
          </a:xfrm>
          <a:ln/>
        </p:spPr>
      </p:sp>
      <p:sp>
        <p:nvSpPr>
          <p:cNvPr id="33796" name="Rectangle 3"/>
          <p:cNvSpPr>
            <a:spLocks noGrp="1" noChangeArrowheads="1"/>
          </p:cNvSpPr>
          <p:nvPr>
            <p:ph type="body" idx="1"/>
          </p:nvPr>
        </p:nvSpPr>
        <p:spPr>
          <a:xfrm>
            <a:off x="885825" y="4311650"/>
            <a:ext cx="5086350" cy="4160838"/>
          </a:xfrm>
          <a:noFill/>
          <a:ln/>
        </p:spPr>
        <p:txBody>
          <a:bodyPr lIns="88853" tIns="44426" rIns="88853" bIns="44426"/>
          <a:lstStyle/>
          <a:p>
            <a:pPr marL="115888" indent="-115888" eaLnBrk="1" hangingPunct="1"/>
            <a:r>
              <a:rPr lang="en-US" b="1" smtClean="0">
                <a:cs typeface="Arial" charset="0"/>
              </a:rPr>
              <a:t>Notes</a:t>
            </a:r>
          </a:p>
          <a:p>
            <a:pPr marL="115888" indent="-115888" eaLnBrk="1" hangingPunct="1">
              <a:buFontTx/>
              <a:buChar char="•"/>
            </a:pPr>
            <a:r>
              <a:rPr lang="en-US" smtClean="0"/>
              <a:t>A key concept of the NRF is that effective, unified national response requires layered, mutually supporting capabilities.</a:t>
            </a:r>
          </a:p>
          <a:p>
            <a:pPr marL="115888" indent="-115888" eaLnBrk="1" hangingPunct="1">
              <a:buFontTx/>
              <a:buChar char="•"/>
            </a:pPr>
            <a:r>
              <a:rPr lang="en-US" smtClean="0"/>
              <a:t>The Framework recognizes and builds on the key roles that State and tribal governments plays.</a:t>
            </a:r>
          </a:p>
          <a:p>
            <a:pPr marL="115888" indent="-115888" eaLnBrk="1" hangingPunct="1">
              <a:buFontTx/>
              <a:buChar char="•"/>
            </a:pPr>
            <a:r>
              <a:rPr lang="en-US" smtClean="0"/>
              <a:t>Communities and local jurisdictions are not only the first line of defense when incidents occur, they are also responsible for preparedness and planning efforts.</a:t>
            </a:r>
          </a:p>
          <a:p>
            <a:pPr marL="115888" indent="-115888" eaLnBrk="1" hangingPunct="1">
              <a:buFontTx/>
              <a:buChar char="•"/>
            </a:pPr>
            <a:r>
              <a:rPr lang="en-US" smtClean="0"/>
              <a:t>Successful response begins with effective preparedness by individuals, households, communities, States, and the Federal government.</a:t>
            </a:r>
          </a:p>
          <a:p>
            <a:pPr marL="115888" lvl="1" indent="-115888" eaLnBrk="1" hangingPunct="1">
              <a:buFontTx/>
              <a:buChar char="•"/>
            </a:pPr>
            <a:r>
              <a:rPr lang="en-US" smtClean="0"/>
              <a:t>The Framework emphasizes the role that individuals and households can play in preparing themselves and in supporting community preparedness through initiatives such as Citizens Corps.</a:t>
            </a:r>
          </a:p>
          <a:p>
            <a:pPr marL="115888" indent="-115888" eaLnBrk="1" hangingPunct="1">
              <a:buFontTx/>
              <a:buChar char="•"/>
            </a:pPr>
            <a:endParaRPr lang="en-US" smtClean="0"/>
          </a:p>
        </p:txBody>
      </p:sp>
      <p:sp>
        <p:nvSpPr>
          <p:cNvPr id="33797" name="Header Placeholder 3"/>
          <p:cNvSpPr txBox="1">
            <a:spLocks noGrp="1"/>
          </p:cNvSpPr>
          <p:nvPr/>
        </p:nvSpPr>
        <p:spPr bwMode="auto">
          <a:xfrm>
            <a:off x="0" y="0"/>
            <a:ext cx="2949575" cy="446088"/>
          </a:xfrm>
          <a:prstGeom prst="rect">
            <a:avLst/>
          </a:prstGeom>
          <a:noFill/>
          <a:ln w="9525">
            <a:noFill/>
            <a:miter lim="800000"/>
            <a:headEnd/>
            <a:tailEnd/>
          </a:ln>
        </p:spPr>
        <p:txBody>
          <a:bodyPr lIns="88853" tIns="44426" rIns="88853" bIns="44426"/>
          <a:lstStyle/>
          <a:p>
            <a:pPr defTabSz="889000"/>
            <a:r>
              <a:rPr lang="en-US" sz="1100">
                <a:latin typeface="Arial" charset="0"/>
                <a:cs typeface="Arial" charset="0"/>
              </a:rPr>
              <a:t>National Response Framework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46B353-DB2A-4E42-AC6A-200E1A914B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85DC92-3293-4F54-9F4A-D3A0CE59A6C9}" type="slidenum">
              <a:rPr lang="en-US" smtClean="0"/>
              <a:pPr/>
              <a:t>7</a:t>
            </a:fld>
            <a:endParaRPr lang="en-US" smtClean="0"/>
          </a:p>
        </p:txBody>
      </p:sp>
      <p:sp>
        <p:nvSpPr>
          <p:cNvPr id="34819" name="Slide Image Placeholder 1"/>
          <p:cNvSpPr>
            <a:spLocks noGrp="1" noRot="1" noChangeAspect="1" noTextEdit="1"/>
          </p:cNvSpPr>
          <p:nvPr>
            <p:ph type="sldImg"/>
          </p:nvPr>
        </p:nvSpPr>
        <p:spPr>
          <a:xfrm>
            <a:off x="1189038" y="669925"/>
            <a:ext cx="4557712" cy="3417888"/>
          </a:xfrm>
          <a:ln/>
        </p:spPr>
      </p:sp>
      <p:sp>
        <p:nvSpPr>
          <p:cNvPr id="34820" name="Notes Placeholder 2"/>
          <p:cNvSpPr>
            <a:spLocks noGrp="1"/>
          </p:cNvSpPr>
          <p:nvPr>
            <p:ph type="body" idx="1"/>
          </p:nvPr>
        </p:nvSpPr>
        <p:spPr>
          <a:xfrm>
            <a:off x="885825" y="4311650"/>
            <a:ext cx="5086350" cy="4160838"/>
          </a:xfrm>
          <a:noFill/>
          <a:ln/>
        </p:spPr>
        <p:txBody>
          <a:bodyPr lIns="88853" tIns="44426" rIns="88853" bIns="44426"/>
          <a:lstStyle/>
          <a:p>
            <a:pPr marL="115888" indent="-115888" eaLnBrk="1" hangingPunct="1"/>
            <a:r>
              <a:rPr lang="en-US" b="1" smtClean="0">
                <a:cs typeface="Arial" charset="0"/>
              </a:rPr>
              <a:t>Notes</a:t>
            </a:r>
          </a:p>
          <a:p>
            <a:pPr marL="115888" indent="-115888" eaLnBrk="1" hangingPunct="1">
              <a:buFontTx/>
              <a:buChar char="•"/>
            </a:pPr>
            <a:r>
              <a:rPr lang="en-US" smtClean="0"/>
              <a:t>The Framework systematically incorporates public-sector agencies at all levels with:</a:t>
            </a:r>
          </a:p>
          <a:p>
            <a:pPr marL="298450" lvl="1" indent="-123825" eaLnBrk="1" hangingPunct="1">
              <a:buFontTx/>
              <a:buChar char="•"/>
            </a:pPr>
            <a:r>
              <a:rPr lang="en-US" smtClean="0"/>
              <a:t>Private-sector organizations (business and industry), and </a:t>
            </a:r>
          </a:p>
          <a:p>
            <a:pPr marL="298450" lvl="1" indent="-123825" eaLnBrk="1" hangingPunct="1">
              <a:buFontTx/>
              <a:buChar char="•"/>
            </a:pPr>
            <a:r>
              <a:rPr lang="en-US" smtClean="0"/>
              <a:t>Nongovernmental organizations that play such key roles in response</a:t>
            </a:r>
          </a:p>
          <a:p>
            <a:pPr marL="115888" indent="-115888" eaLnBrk="1" hangingPunct="1"/>
            <a:endParaRPr lang="en-US" smtClean="0"/>
          </a:p>
        </p:txBody>
      </p:sp>
      <p:sp>
        <p:nvSpPr>
          <p:cNvPr id="34821" name="Slide Number Placeholder 3"/>
          <p:cNvSpPr txBox="1">
            <a:spLocks noGrp="1"/>
          </p:cNvSpPr>
          <p:nvPr/>
        </p:nvSpPr>
        <p:spPr bwMode="auto">
          <a:xfrm>
            <a:off x="3908425" y="8696325"/>
            <a:ext cx="2949575" cy="446088"/>
          </a:xfrm>
          <a:prstGeom prst="rect">
            <a:avLst/>
          </a:prstGeom>
          <a:noFill/>
          <a:ln w="9525">
            <a:noFill/>
            <a:miter lim="800000"/>
            <a:headEnd/>
            <a:tailEnd/>
          </a:ln>
        </p:spPr>
        <p:txBody>
          <a:bodyPr lIns="88853" tIns="44426" rIns="88853" bIns="44426" anchor="b"/>
          <a:lstStyle/>
          <a:p>
            <a:pPr algn="r" defTabSz="889000"/>
            <a:fld id="{3FEE8613-21B3-4801-87D7-DAB6B542C6A5}" type="slidenum">
              <a:rPr lang="en-US" sz="1100">
                <a:latin typeface="Arial" charset="0"/>
                <a:cs typeface="Arial" charset="0"/>
              </a:rPr>
              <a:pPr algn="r" defTabSz="889000"/>
              <a:t>7</a:t>
            </a:fld>
            <a:endParaRPr lang="en-US" sz="1100">
              <a:latin typeface="Arial" charset="0"/>
              <a:cs typeface="Arial" charset="0"/>
            </a:endParaRPr>
          </a:p>
        </p:txBody>
      </p:sp>
      <p:sp>
        <p:nvSpPr>
          <p:cNvPr id="34822" name="Header Placeholder 4"/>
          <p:cNvSpPr txBox="1">
            <a:spLocks noGrp="1"/>
          </p:cNvSpPr>
          <p:nvPr/>
        </p:nvSpPr>
        <p:spPr bwMode="auto">
          <a:xfrm>
            <a:off x="0" y="0"/>
            <a:ext cx="2949575" cy="446088"/>
          </a:xfrm>
          <a:prstGeom prst="rect">
            <a:avLst/>
          </a:prstGeom>
          <a:noFill/>
          <a:ln w="9525">
            <a:noFill/>
            <a:miter lim="800000"/>
            <a:headEnd/>
            <a:tailEnd/>
          </a:ln>
        </p:spPr>
        <p:txBody>
          <a:bodyPr lIns="88853" tIns="44426" rIns="88853" bIns="44426"/>
          <a:lstStyle/>
          <a:p>
            <a:pPr defTabSz="889000"/>
            <a:r>
              <a:rPr lang="en-US" sz="1100">
                <a:latin typeface="Arial" charset="0"/>
                <a:cs typeface="Arial" charset="0"/>
              </a:rPr>
              <a:t>National Response Framework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F5A2ED9-1074-476E-8515-26E42CA29F6B}" type="slidenum">
              <a:rPr lang="en-US" smtClean="0"/>
              <a:pPr/>
              <a:t>8</a:t>
            </a:fld>
            <a:endParaRPr lang="en-US" smtClean="0"/>
          </a:p>
        </p:txBody>
      </p:sp>
      <p:sp>
        <p:nvSpPr>
          <p:cNvPr id="35843" name="Rectangle 2"/>
          <p:cNvSpPr>
            <a:spLocks noGrp="1" noRot="1" noChangeAspect="1" noChangeArrowheads="1" noTextEdit="1"/>
          </p:cNvSpPr>
          <p:nvPr>
            <p:ph type="sldImg"/>
          </p:nvPr>
        </p:nvSpPr>
        <p:spPr>
          <a:xfrm>
            <a:off x="1189038" y="669925"/>
            <a:ext cx="4557712" cy="3417888"/>
          </a:xfrm>
          <a:ln/>
        </p:spPr>
      </p:sp>
      <p:sp>
        <p:nvSpPr>
          <p:cNvPr id="35844" name="Rectangle 3"/>
          <p:cNvSpPr>
            <a:spLocks noGrp="1" noChangeArrowheads="1"/>
          </p:cNvSpPr>
          <p:nvPr>
            <p:ph type="body" idx="1"/>
          </p:nvPr>
        </p:nvSpPr>
        <p:spPr>
          <a:xfrm>
            <a:off x="223838" y="4311650"/>
            <a:ext cx="6423025" cy="4543425"/>
          </a:xfrm>
          <a:noFill/>
          <a:ln/>
        </p:spPr>
        <p:txBody>
          <a:bodyPr lIns="88844" tIns="44421" rIns="88844" bIns="44421"/>
          <a:lstStyle/>
          <a:p>
            <a:pPr marL="173038" indent="-173038" eaLnBrk="1" hangingPunct="1"/>
            <a:r>
              <a:rPr lang="en-US" b="1" dirty="0" smtClean="0">
                <a:cs typeface="Arial" charset="0"/>
              </a:rPr>
              <a:t>Notes</a:t>
            </a:r>
          </a:p>
          <a:p>
            <a:pPr marL="173038" indent="-173038" eaLnBrk="1" hangingPunct="1">
              <a:buFontTx/>
              <a:buChar char="•"/>
            </a:pPr>
            <a:r>
              <a:rPr lang="en-US" dirty="0" smtClean="0">
                <a:cs typeface="Arial" charset="0"/>
              </a:rPr>
              <a:t>‘By its name, format, substance and style, the NRF is an almost radical advancement to its predecessor National Response Plan.  </a:t>
            </a:r>
          </a:p>
          <a:p>
            <a:pPr marL="173038" indent="-173038" eaLnBrk="1" hangingPunct="1">
              <a:buFontTx/>
              <a:buChar char="•"/>
            </a:pPr>
            <a:r>
              <a:rPr lang="en-US" dirty="0" smtClean="0">
                <a:cs typeface="Arial" charset="0"/>
              </a:rPr>
              <a:t>In part, one of the significant changes was that it was written with you in mind – a senior government  executive, one who has a responsibility to provide for an effective response – as well as for the emergency management practitioner.</a:t>
            </a:r>
          </a:p>
          <a:p>
            <a:pPr marL="173038" indent="-173038" eaLnBrk="1" hangingPunct="1">
              <a:buFontTx/>
              <a:buChar char="•"/>
            </a:pPr>
            <a:r>
              <a:rPr lang="en-US" dirty="0" smtClean="0">
                <a:cs typeface="Arial" charset="0"/>
              </a:rPr>
              <a:t>As indicated in its purpose, it guides how the Nation conducts an all-hazard response. Other documents describe how we prevent and how we protect, and a future document will describe how we effect long term recovery.  The focus is narrowed to response; includes short term recovery.</a:t>
            </a:r>
          </a:p>
          <a:p>
            <a:pPr marL="173038" indent="-173038" eaLnBrk="1" hangingPunct="1">
              <a:buFontTx/>
              <a:buChar char="•"/>
            </a:pPr>
            <a:r>
              <a:rPr lang="en-US" dirty="0" smtClean="0">
                <a:cs typeface="Arial" charset="0"/>
              </a:rPr>
              <a:t>And, for the first time, the Framework describes five elements of Response Doctrine:</a:t>
            </a:r>
          </a:p>
          <a:p>
            <a:pPr marL="415925" lvl="2" indent="-174625" eaLnBrk="1" hangingPunct="1">
              <a:buFont typeface="Calibri" pitchFamily="34" charset="0"/>
              <a:buAutoNum type="arabicPeriod"/>
            </a:pPr>
            <a:r>
              <a:rPr lang="en-US" u="sng" dirty="0" smtClean="0">
                <a:cs typeface="Arial" charset="0"/>
              </a:rPr>
              <a:t>Engaged Partnerships</a:t>
            </a:r>
            <a:r>
              <a:rPr lang="en-US" dirty="0" smtClean="0">
                <a:cs typeface="Arial" charset="0"/>
              </a:rPr>
              <a:t>:  Avoid dominoes of sequential failure. Layered, mutually supporting capabilities; plan together; understand strengths / weaknesses, know where gaps are. Develop shared goals; align capabilities so none allows other to be overwhelmed. </a:t>
            </a:r>
            <a:r>
              <a:rPr lang="en-US" b="1" dirty="0" smtClean="0">
                <a:cs typeface="Arial" charset="0"/>
              </a:rPr>
              <a:t>Oklahoma ice storms: generators </a:t>
            </a:r>
          </a:p>
          <a:p>
            <a:pPr marL="415925" lvl="2" indent="-174625" eaLnBrk="1" hangingPunct="1">
              <a:buFont typeface="Calibri" pitchFamily="34" charset="0"/>
              <a:buAutoNum type="arabicPeriod"/>
            </a:pPr>
            <a:r>
              <a:rPr lang="en-US" u="sng" dirty="0" smtClean="0">
                <a:cs typeface="Arial" charset="0"/>
              </a:rPr>
              <a:t>Tiered Response</a:t>
            </a:r>
            <a:r>
              <a:rPr lang="en-US" dirty="0" smtClean="0">
                <a:cs typeface="Arial" charset="0"/>
              </a:rPr>
              <a:t>:  Incidents must be managed at the lowest possible jurisdictional level and supported by additional response capabilities when needed.  </a:t>
            </a:r>
            <a:r>
              <a:rPr lang="en-US" b="1" dirty="0" smtClean="0">
                <a:cs typeface="Arial" charset="0"/>
              </a:rPr>
              <a:t>California Wildfires</a:t>
            </a:r>
            <a:r>
              <a:rPr lang="en-US" dirty="0" smtClean="0">
                <a:cs typeface="Arial" charset="0"/>
              </a:rPr>
              <a:t> </a:t>
            </a:r>
            <a:endParaRPr lang="en-US" u="sng" dirty="0" smtClean="0">
              <a:cs typeface="Arial" charset="0"/>
            </a:endParaRPr>
          </a:p>
          <a:p>
            <a:pPr marL="415925" lvl="2" indent="-174625" eaLnBrk="1" hangingPunct="1">
              <a:buFont typeface="Calibri" pitchFamily="34" charset="0"/>
              <a:buAutoNum type="arabicPeriod"/>
            </a:pPr>
            <a:r>
              <a:rPr lang="en-US" u="sng" dirty="0" smtClean="0">
                <a:cs typeface="Arial" charset="0"/>
              </a:rPr>
              <a:t>Scalable, Flexible and Adaptable Operational Capabilities</a:t>
            </a:r>
            <a:r>
              <a:rPr lang="en-US" dirty="0" smtClean="0">
                <a:cs typeface="Arial" charset="0"/>
              </a:rPr>
              <a:t>:  As incidents change in size, scope and complexity, the number, type and source of responses must be able to expand to meet requirements.</a:t>
            </a:r>
            <a:endParaRPr lang="en-US" u="sng" dirty="0" smtClean="0">
              <a:cs typeface="Arial" charset="0"/>
            </a:endParaRPr>
          </a:p>
          <a:p>
            <a:pPr marL="415925" lvl="2" indent="-174625" eaLnBrk="1" hangingPunct="1">
              <a:buFont typeface="Calibri" pitchFamily="34" charset="0"/>
              <a:buAutoNum type="arabicPeriod"/>
            </a:pPr>
            <a:r>
              <a:rPr lang="en-US" u="sng" dirty="0" smtClean="0">
                <a:cs typeface="Arial" charset="0"/>
              </a:rPr>
              <a:t>Unity of Effort through Unified Command</a:t>
            </a:r>
            <a:r>
              <a:rPr lang="en-US" dirty="0" smtClean="0">
                <a:cs typeface="Arial" charset="0"/>
              </a:rPr>
              <a:t>: Effective unified command indispensable to all response activities; requires clear understanding of roles and responsibilities; shared objectives.  Each agency maintains its own authority, responsibility and accountability.</a:t>
            </a:r>
            <a:endParaRPr lang="en-US" u="sng" dirty="0" smtClean="0">
              <a:cs typeface="Arial" charset="0"/>
            </a:endParaRPr>
          </a:p>
          <a:p>
            <a:pPr marL="415925" lvl="2" indent="-174625" eaLnBrk="1" hangingPunct="1">
              <a:buFont typeface="Calibri" pitchFamily="34" charset="0"/>
              <a:buAutoNum type="arabicPeriod"/>
            </a:pPr>
            <a:r>
              <a:rPr lang="en-US" u="sng" dirty="0" smtClean="0">
                <a:cs typeface="Arial" charset="0"/>
              </a:rPr>
              <a:t>Readiness to Act</a:t>
            </a:r>
            <a:r>
              <a:rPr lang="en-US" dirty="0" smtClean="0">
                <a:cs typeface="Arial" charset="0"/>
              </a:rPr>
              <a:t>:  Readiness to act balanced with an understanding of risk.  Requires clear, focused communications.  Disciplined processes, procedures, systems. From individuals, families, communities to local, State and Federal agencies, national response depends on instinct and ability to act.</a:t>
            </a:r>
          </a:p>
          <a:p>
            <a:pPr marL="173038" indent="-173038" eaLnBrk="1" hangingPunct="1">
              <a:buFontTx/>
              <a:buChar char="•"/>
            </a:pPr>
            <a:r>
              <a:rPr lang="en-US" dirty="0" smtClean="0">
                <a:cs typeface="Arial" charset="0"/>
              </a:rPr>
              <a:t>Planning - a critical element of effective response.  </a:t>
            </a:r>
          </a:p>
          <a:p>
            <a:pPr marL="357188" lvl="1" indent="-115888" eaLnBrk="1" hangingPunct="1">
              <a:buFontTx/>
              <a:buChar char="•"/>
            </a:pPr>
            <a:r>
              <a:rPr lang="en-US" dirty="0" smtClean="0">
                <a:cs typeface="Arial" charset="0"/>
              </a:rPr>
              <a:t>We are developing a National Planning System to accompany national exercise system.  It will provide common planning focus, format; help build capabilities</a:t>
            </a:r>
          </a:p>
        </p:txBody>
      </p:sp>
      <p:sp>
        <p:nvSpPr>
          <p:cNvPr id="35845" name="Header Placeholder 3"/>
          <p:cNvSpPr txBox="1">
            <a:spLocks noGrp="1"/>
          </p:cNvSpPr>
          <p:nvPr/>
        </p:nvSpPr>
        <p:spPr bwMode="auto">
          <a:xfrm>
            <a:off x="0" y="0"/>
            <a:ext cx="2949575" cy="446088"/>
          </a:xfrm>
          <a:prstGeom prst="rect">
            <a:avLst/>
          </a:prstGeom>
          <a:noFill/>
          <a:ln w="9525">
            <a:noFill/>
            <a:miter lim="800000"/>
            <a:headEnd/>
            <a:tailEnd/>
          </a:ln>
        </p:spPr>
        <p:txBody>
          <a:bodyPr lIns="88853" tIns="44426" rIns="88853" bIns="44426"/>
          <a:lstStyle/>
          <a:p>
            <a:pPr defTabSz="889000"/>
            <a:r>
              <a:rPr lang="en-US" sz="1100">
                <a:latin typeface="Arial" charset="0"/>
                <a:cs typeface="Arial" charset="0"/>
              </a:rPr>
              <a:t>National Response Framework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A0580F1-DF42-45D0-9982-6B649346B68C}" type="slidenum">
              <a:rPr lang="en-US" smtClean="0"/>
              <a:pPr/>
              <a:t>9</a:t>
            </a:fld>
            <a:endParaRPr lang="en-US" smtClean="0"/>
          </a:p>
        </p:txBody>
      </p:sp>
      <p:sp>
        <p:nvSpPr>
          <p:cNvPr id="36867"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lIns="91429" tIns="45714" rIns="91429" bIns="45714" anchor="b"/>
          <a:lstStyle/>
          <a:p>
            <a:pPr algn="r" eaLnBrk="1" hangingPunct="1"/>
            <a:fld id="{21469A2E-EF95-4342-9C59-F77F9A8A2936}" type="slidenum">
              <a:rPr lang="en-US" sz="1300">
                <a:latin typeface="Times New Roman" pitchFamily="18" charset="0"/>
              </a:rPr>
              <a:pPr algn="r" eaLnBrk="1" hangingPunct="1"/>
              <a:t>9</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xfrm>
            <a:off x="1143000" y="687388"/>
            <a:ext cx="4572000" cy="3429000"/>
          </a:xfrm>
          <a:ln/>
        </p:spPr>
      </p:sp>
      <p:sp>
        <p:nvSpPr>
          <p:cNvPr id="36869" name="Rectangle 3"/>
          <p:cNvSpPr>
            <a:spLocks noGrp="1" noChangeArrowheads="1"/>
          </p:cNvSpPr>
          <p:nvPr>
            <p:ph type="body" idx="1"/>
          </p:nvPr>
        </p:nvSpPr>
        <p:spPr>
          <a:xfrm>
            <a:off x="685800" y="4343400"/>
            <a:ext cx="5486400" cy="4113213"/>
          </a:xfrm>
          <a:noFill/>
          <a:ln/>
        </p:spPr>
        <p:txBody>
          <a:bodyPr lIns="91429" tIns="45714" rIns="91429" bIns="45714"/>
          <a:lstStyle/>
          <a:p>
            <a:pPr marL="171450" indent="-171450" eaLnBrk="1" hangingPunct="1"/>
            <a:r>
              <a:rPr lang="en-US" sz="1000" b="1" smtClean="0"/>
              <a:t>Key Points </a:t>
            </a:r>
          </a:p>
          <a:p>
            <a:pPr marL="171450" indent="-171450" eaLnBrk="1" hangingPunct="1">
              <a:buFontTx/>
              <a:buChar char="•"/>
            </a:pPr>
            <a:r>
              <a:rPr lang="en-US" sz="1000" smtClean="0"/>
              <a:t>Resource Elements are organized based on the emergency management “preparedness cycle.”</a:t>
            </a:r>
          </a:p>
          <a:p>
            <a:pPr marL="171450" indent="-171450" eaLnBrk="1" hangingPunct="1">
              <a:buFontTx/>
              <a:buChar char="•"/>
            </a:pPr>
            <a:endParaRPr lang="en-US" sz="1000" smtClean="0"/>
          </a:p>
          <a:p>
            <a:pPr marL="171450" indent="-171450" eaLnBrk="1" hangingPunct="1"/>
            <a:r>
              <a:rPr lang="en-US" sz="1000" b="1" smtClean="0"/>
              <a:t>Optional Points </a:t>
            </a:r>
            <a:endParaRPr lang="en-US" sz="1000" smtClean="0"/>
          </a:p>
          <a:p>
            <a:pPr marL="171450" indent="-171450" eaLnBrk="1" hangingPunct="1">
              <a:buFontTx/>
              <a:buChar char="•"/>
            </a:pPr>
            <a:r>
              <a:rPr lang="en-US" sz="1000" smtClean="0"/>
              <a:t>The TCL is designed to serve as a reference document to assist jurisdictions in understanding what actions they need to take to build and sustain capabilities across each phase of the Preparedness Cycle.</a:t>
            </a:r>
          </a:p>
          <a:p>
            <a:pPr marL="171450" indent="-171450" eaLnBrk="1" hangingPunct="1">
              <a:buFontTx/>
              <a:buChar char="•"/>
            </a:pPr>
            <a:r>
              <a:rPr lang="en-US" sz="1000" smtClean="0"/>
              <a:t>Its intent is not to replace discipline-specific efforts already underway among government and private-sector partners, or to replace any of the DHS strategic priorities and policies outlined in the National Incident Management System (NIMS), the National Response Framework (NRF), or the National Infrastructure Plan (NIPP).</a:t>
            </a:r>
          </a:p>
          <a:p>
            <a:pPr marL="171450" indent="-171450" eaLnBrk="1" hangingPunct="1"/>
            <a:endParaRPr lang="en-US" sz="1000" smtClean="0"/>
          </a:p>
          <a:p>
            <a:pPr marL="171450" indent="-171450" eaLnBrk="1" hangingPunct="1"/>
            <a:r>
              <a:rPr lang="en-US" sz="1000" b="1" smtClean="0"/>
              <a:t>Speaker Notes</a:t>
            </a:r>
          </a:p>
          <a:p>
            <a:pPr marL="171450" indent="-171450" eaLnBrk="1" hangingPunct="1">
              <a:buFontTx/>
              <a:buChar char="•"/>
            </a:pPr>
            <a:r>
              <a:rPr lang="en-US" sz="1000" smtClean="0"/>
              <a:t>Presenter may want to first speak broadly about how the NPG and TCL drive decisions throughout the preparedness cycle.</a:t>
            </a:r>
          </a:p>
          <a:p>
            <a:pPr marL="171450" indent="-171450" eaLnBrk="1" hangingPunct="1">
              <a:buFontTx/>
              <a:buChar char="•"/>
            </a:pPr>
            <a:r>
              <a:rPr lang="en-US" sz="1000" smtClean="0"/>
              <a:t>He or she may then go through each step in the cycle (strategy, planning, resources, etc) and describe how the NPG and/or TCL applies specifically to that phase of the cycle.</a:t>
            </a:r>
          </a:p>
          <a:p>
            <a:pPr marL="171450" indent="-171450" eaLnBrk="1" hangingPunct="1">
              <a:buFontTx/>
              <a:buChar char="•"/>
            </a:pPr>
            <a:r>
              <a:rPr lang="en-US" sz="1000" smtClean="0"/>
              <a:t>Emphasize how each individual step is built off the previous step, and feeds into the successive step (e.g. the planning phase is based on the overall strategy, and outlines what resources, training, and exercises are necessary).</a:t>
            </a:r>
          </a:p>
          <a:p>
            <a:pPr marL="171450" indent="-171450" eaLnBrk="1" hangingPunct="1">
              <a:buFontTx/>
              <a:buChar char="•"/>
            </a:pPr>
            <a:r>
              <a:rPr lang="en-US" sz="1000" smtClean="0"/>
              <a:t>Both the NPG and the TCL are actually used and you may not even realize it:</a:t>
            </a:r>
          </a:p>
          <a:p>
            <a:pPr marL="628650" lvl="1" indent="-171450" eaLnBrk="1" hangingPunct="1">
              <a:buFontTx/>
              <a:buChar char="•"/>
            </a:pPr>
            <a:r>
              <a:rPr lang="en-US" sz="1000" smtClean="0"/>
              <a:t>It is closely aligned with NIMS and the NRF, especially with NIMS Resource Typing</a:t>
            </a:r>
          </a:p>
          <a:p>
            <a:pPr marL="628650" lvl="1" indent="-171450" eaLnBrk="1" hangingPunct="1">
              <a:buFontTx/>
              <a:buChar char="•"/>
            </a:pPr>
            <a:r>
              <a:rPr lang="en-US" sz="1000" smtClean="0"/>
              <a:t>It will tie into investment justifications with GPD</a:t>
            </a:r>
          </a:p>
          <a:p>
            <a:pPr marL="628650" lvl="1" indent="-171450" eaLnBrk="1" hangingPunct="1">
              <a:buFontTx/>
              <a:buChar char="•"/>
            </a:pPr>
            <a:r>
              <a:rPr lang="en-US" sz="1000" smtClean="0"/>
              <a:t>FEMA is working internally to align FEMA sponsored training with the TCL and find gaps in training where courses may need to be taught</a:t>
            </a:r>
          </a:p>
          <a:p>
            <a:pPr marL="628650" lvl="1" indent="-171450" eaLnBrk="1" hangingPunct="1">
              <a:buFontTx/>
              <a:buChar char="•"/>
            </a:pPr>
            <a:r>
              <a:rPr lang="en-US" sz="1000" smtClean="0"/>
              <a:t>The TCL is used in EEGs </a:t>
            </a:r>
          </a:p>
          <a:p>
            <a:pPr marL="628650" lvl="1" indent="-171450" eaLnBrk="1" hangingPunct="1">
              <a:buFontTx/>
              <a:buChar char="•"/>
            </a:pPr>
            <a:r>
              <a:rPr lang="en-US" sz="1000" smtClean="0"/>
              <a:t>The TCL will also feed into the CAS (Comprehensive Assessment System) which is currently under development.  Once this linkage is solidified the question of if the TCL is an assessment will no longer be as prominent because it will be tangible how the TCL feeds into or informs assessments but is not an assessment in and of itself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EB14F8-6452-4498-8165-48035C5BC807}"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45176-5961-45EC-9E60-CC56D54E32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EB14F8-6452-4498-8165-48035C5BC807}"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45176-5961-45EC-9E60-CC56D54E32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EB14F8-6452-4498-8165-48035C5BC807}"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45176-5961-45EC-9E60-CC56D54E32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EB14F8-6452-4498-8165-48035C5BC807}"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45176-5961-45EC-9E60-CC56D54E32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EB14F8-6452-4498-8165-48035C5BC807}"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345176-5961-45EC-9E60-CC56D54E32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EB14F8-6452-4498-8165-48035C5BC807}"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45176-5961-45EC-9E60-CC56D54E32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EB14F8-6452-4498-8165-48035C5BC807}" type="datetimeFigureOut">
              <a:rPr lang="en-US" smtClean="0"/>
              <a:pPr/>
              <a:t>9/8/2010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345176-5961-45EC-9E60-CC56D54E32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EB14F8-6452-4498-8165-48035C5BC807}" type="datetimeFigureOut">
              <a:rPr lang="en-US" smtClean="0"/>
              <a:pPr/>
              <a:t>9/8/2010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345176-5961-45EC-9E60-CC56D54E32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effectLst>
            <a:outerShdw blurRad="50800" dist="38100" dir="2700000" algn="tl" rotWithShape="0">
              <a:prstClr val="black">
                <a:alpha val="40000"/>
              </a:prstClr>
            </a:outerShdw>
          </a:effectLst>
        </p:spPr>
        <p:txBody>
          <a:bodyPr/>
          <a:lstStyle>
            <a:lvl1pPr>
              <a:defRPr>
                <a:effectLst/>
                <a:latin typeface="Arial" pitchFamily="34" charset="0"/>
                <a:cs typeface="Arial" pitchFamily="34" charset="0"/>
              </a:defRPr>
            </a:lvl1pPr>
          </a:lstStyle>
          <a:p>
            <a:fld id="{47EB14F8-6452-4498-8165-48035C5BC807}" type="datetimeFigureOut">
              <a:rPr lang="en-US" smtClean="0"/>
              <a:pPr/>
              <a:t>9/8/2010</a:t>
            </a:fld>
            <a:endParaRPr lang="en-US" dirty="0"/>
          </a:p>
        </p:txBody>
      </p:sp>
      <p:sp>
        <p:nvSpPr>
          <p:cNvPr id="3" name="Footer Placeholder 2"/>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itchFamily="34" charset="0"/>
                <a:cs typeface="Arial" pitchFamily="34" charset="0"/>
              </a:defRPr>
            </a:lvl1pPr>
          </a:lstStyle>
          <a:p>
            <a:fld id="{91345176-5961-45EC-9E60-CC56D54E321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EB14F8-6452-4498-8165-48035C5BC807}"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45176-5961-45EC-9E60-CC56D54E32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EB14F8-6452-4498-8165-48035C5BC807}"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345176-5961-45EC-9E60-CC56D54E32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B14F8-6452-4498-8165-48035C5BC807}" type="datetimeFigureOut">
              <a:rPr lang="en-US" smtClean="0"/>
              <a:pPr/>
              <a:t>9/8/2010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45176-5961-45EC-9E60-CC56D54E321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fema.gov/emergency/nr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hyperlink" Target="http://www.redcross.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walmartstores.com/"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images.google.com/imgres?imgurl=http://www.co.denton.tx.us/heart/photos/incident-command.jpg&amp;imgrefurl=http://www.co.denton.tx.us/heart/Photo5.htm&amp;usg=__cMMy6JLQ5lpvquGrxr64pmQZlEc=&amp;h=300&amp;w=450&amp;sz=17&amp;hl=en&amp;start=57&amp;um=1&amp;tbnid=aUZIJFsDJWdeBM:&amp;tbnh=85&amp;tbnw=127&amp;prev=/images?q=Incident+command+pictures&amp;ndsp=18&amp;hl=en&amp;rlz=1W1ADBF_en&amp;sa=N&amp;start=54&amp;um=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fema.gov/emergency/nims/index.sht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fema.gov/emergency/nims/NIMSTrainingCourses.s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training.fema.gov/emicourses/allhazardscourses.as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dhs.gov/xlibrary/assets/grant-program-overview-fy2009.pdf" TargetMode="External"/><Relationship Id="rId2" Type="http://schemas.openxmlformats.org/officeDocument/2006/relationships/hyperlink" Target="http://www.fema.gov/emergency/nims/GrantsInformation.shtm" TargetMode="External"/><Relationship Id="rId1" Type="http://schemas.openxmlformats.org/officeDocument/2006/relationships/slideLayout" Target="../slideLayouts/slideLayout7.xml"/><Relationship Id="rId5" Type="http://schemas.openxmlformats.org/officeDocument/2006/relationships/hyperlink" Target="http://rems.ed.gov/index.php?page=resources_NIMS" TargetMode="External"/><Relationship Id="rId4" Type="http://schemas.openxmlformats.org/officeDocument/2006/relationships/hyperlink" Target="http://www.doh.wa.gov/ehp/dw/Security/s-recovery.ht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gbaird@bhs.idaho.gov" TargetMode="External"/><Relationship Id="rId2" Type="http://schemas.openxmlformats.org/officeDocument/2006/relationships/hyperlink" Target="mailto:sarah.puerner@alaska.gov" TargetMode="External"/><Relationship Id="rId1" Type="http://schemas.openxmlformats.org/officeDocument/2006/relationships/slideLayout" Target="../slideLayouts/slideLayout7.xml"/><Relationship Id="rId5" Type="http://schemas.openxmlformats.org/officeDocument/2006/relationships/hyperlink" Target="mailto:j.kadrmas@emd.wa.gov" TargetMode="External"/><Relationship Id="rId4" Type="http://schemas.openxmlformats.org/officeDocument/2006/relationships/hyperlink" Target="mailto:lonnelle.nicoll@state.or.us"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1"/>
          </p:nvPr>
        </p:nvSpPr>
        <p:spPr/>
        <p:txBody>
          <a:bodyPr/>
          <a:lstStyle/>
          <a:p>
            <a:fld id="{C4605BD1-347F-442B-AC30-1E80A4446121}" type="slidenum">
              <a:rPr lang="en-US"/>
              <a:pPr/>
              <a:t>1</a:t>
            </a:fld>
            <a:endParaRPr lang="en-US" dirty="0"/>
          </a:p>
        </p:txBody>
      </p:sp>
      <p:sp>
        <p:nvSpPr>
          <p:cNvPr id="357378" name="Rectangle 7"/>
          <p:cNvSpPr>
            <a:spLocks noChangeArrowheads="1"/>
          </p:cNvSpPr>
          <p:nvPr/>
        </p:nvSpPr>
        <p:spPr bwMode="auto">
          <a:xfrm>
            <a:off x="0" y="3352800"/>
            <a:ext cx="9144000" cy="1828800"/>
          </a:xfrm>
          <a:prstGeom prst="rect">
            <a:avLst/>
          </a:prstGeom>
          <a:solidFill>
            <a:srgbClr val="005288"/>
          </a:solidFill>
          <a:ln w="9525">
            <a:noFill/>
            <a:miter lim="800000"/>
            <a:headEnd/>
            <a:tailEnd/>
          </a:ln>
        </p:spPr>
        <p:txBody>
          <a:bodyPr wrap="none" anchor="ctr"/>
          <a:lstStyle/>
          <a:p>
            <a:pPr algn="ctr" eaLnBrk="1" hangingPunct="1"/>
            <a:endParaRPr lang="en-US" sz="2800">
              <a:latin typeface="Arial" charset="0"/>
            </a:endParaRPr>
          </a:p>
        </p:txBody>
      </p:sp>
      <p:pic>
        <p:nvPicPr>
          <p:cNvPr id="357379" name="Picture 10" descr="0408_074_FlagPPT_f"/>
          <p:cNvPicPr>
            <a:picLocks noChangeAspect="1" noChangeArrowheads="1"/>
          </p:cNvPicPr>
          <p:nvPr/>
        </p:nvPicPr>
        <p:blipFill>
          <a:blip r:embed="rId3" cstate="print"/>
          <a:srcRect/>
          <a:stretch>
            <a:fillRect/>
          </a:stretch>
        </p:blipFill>
        <p:spPr bwMode="auto">
          <a:xfrm>
            <a:off x="0" y="0"/>
            <a:ext cx="9144000" cy="3432175"/>
          </a:xfrm>
          <a:prstGeom prst="rect">
            <a:avLst/>
          </a:prstGeom>
          <a:noFill/>
          <a:ln w="9525">
            <a:noFill/>
            <a:miter lim="800000"/>
            <a:headEnd/>
            <a:tailEnd/>
          </a:ln>
        </p:spPr>
      </p:pic>
      <p:sp>
        <p:nvSpPr>
          <p:cNvPr id="149510" name="Rectangle 6"/>
          <p:cNvSpPr>
            <a:spLocks noGrp="1" noChangeArrowheads="1"/>
          </p:cNvSpPr>
          <p:nvPr>
            <p:ph type="ctrTitle" idx="4294967295"/>
          </p:nvPr>
        </p:nvSpPr>
        <p:spPr>
          <a:xfrm>
            <a:off x="381000" y="3429000"/>
            <a:ext cx="8515350" cy="1752600"/>
          </a:xfrm>
          <a:effectLst>
            <a:outerShdw dist="35921" dir="2700000" algn="ctr" rotWithShape="0">
              <a:schemeClr val="bg1"/>
            </a:outerShdw>
          </a:effectLst>
        </p:spPr>
        <p:txBody>
          <a:bodyPr anchor="t"/>
          <a:lstStyle/>
          <a:p>
            <a:pPr>
              <a:lnSpc>
                <a:spcPct val="90000"/>
              </a:lnSpc>
            </a:pPr>
            <a:r>
              <a:rPr lang="en-US" sz="4500" dirty="0" smtClean="0"/>
              <a:t>NRF-NIMS </a:t>
            </a:r>
            <a:r>
              <a:rPr lang="en-US" sz="4500" dirty="0"/>
              <a:t>Updates</a:t>
            </a:r>
            <a:br>
              <a:rPr lang="en-US" sz="4500" dirty="0"/>
            </a:br>
            <a:r>
              <a:rPr lang="en-US" sz="4500" dirty="0" smtClean="0"/>
              <a:t>2010 </a:t>
            </a:r>
            <a:endParaRPr lang="en-US" sz="5100" b="1" i="1" dirty="0"/>
          </a:p>
        </p:txBody>
      </p:sp>
      <p:sp>
        <p:nvSpPr>
          <p:cNvPr id="357381" name="Text Box 5"/>
          <p:cNvSpPr txBox="1">
            <a:spLocks noChangeArrowheads="1"/>
          </p:cNvSpPr>
          <p:nvPr/>
        </p:nvSpPr>
        <p:spPr bwMode="auto">
          <a:xfrm>
            <a:off x="381000" y="2514600"/>
            <a:ext cx="7239000" cy="1250950"/>
          </a:xfrm>
          <a:prstGeom prst="rect">
            <a:avLst/>
          </a:prstGeom>
          <a:noFill/>
          <a:ln w="9525">
            <a:noFill/>
            <a:miter lim="800000"/>
            <a:headEnd/>
            <a:tailEnd/>
          </a:ln>
          <a:effectLst/>
        </p:spPr>
        <p:txBody>
          <a:bodyPr>
            <a:spAutoFit/>
          </a:bodyPr>
          <a:lstStyle/>
          <a:p>
            <a:pPr eaLnBrk="1" hangingPunct="1"/>
            <a:endParaRPr lang="en-US" sz="2800">
              <a:latin typeface="Arial" charset="0"/>
              <a:cs typeface="Arial" charset="0"/>
            </a:endParaRPr>
          </a:p>
          <a:p>
            <a:pPr eaLnBrk="1" hangingPunct="1"/>
            <a:endParaRPr lang="en-US" sz="2800">
              <a:latin typeface="Arial" charset="0"/>
              <a:cs typeface="Arial" charset="0"/>
            </a:endParaRPr>
          </a:p>
          <a:p>
            <a:pPr eaLnBrk="1" hangingPunct="1"/>
            <a:endParaRPr lang="en-US" sz="2000">
              <a:latin typeface="Arial" charset="0"/>
              <a:cs typeface="Arial" charset="0"/>
            </a:endParaRPr>
          </a:p>
        </p:txBody>
      </p:sp>
      <p:sp>
        <p:nvSpPr>
          <p:cNvPr id="357382" name="Text Box 6"/>
          <p:cNvSpPr txBox="1">
            <a:spLocks noChangeArrowheads="1"/>
          </p:cNvSpPr>
          <p:nvPr/>
        </p:nvSpPr>
        <p:spPr bwMode="auto">
          <a:xfrm>
            <a:off x="6858000" y="5486400"/>
            <a:ext cx="2155398" cy="1200329"/>
          </a:xfrm>
          <a:prstGeom prst="rect">
            <a:avLst/>
          </a:prstGeom>
          <a:noFill/>
          <a:ln w="9525">
            <a:noFill/>
            <a:miter lim="800000"/>
            <a:headEnd/>
            <a:tailEnd/>
          </a:ln>
          <a:effectLst/>
        </p:spPr>
        <p:txBody>
          <a:bodyPr wrap="none">
            <a:spAutoFit/>
          </a:bodyPr>
          <a:lstStyle/>
          <a:p>
            <a:r>
              <a:rPr lang="en-US" sz="1800" dirty="0"/>
              <a:t>Matthew P Bernard</a:t>
            </a:r>
          </a:p>
          <a:p>
            <a:r>
              <a:rPr lang="en-US" sz="1800" dirty="0"/>
              <a:t>NIMS Coordinator</a:t>
            </a:r>
          </a:p>
          <a:p>
            <a:r>
              <a:rPr lang="en-US" sz="1800" dirty="0"/>
              <a:t>FEMA Region X</a:t>
            </a:r>
          </a:p>
          <a:p>
            <a:r>
              <a:rPr lang="en-US" sz="1800" dirty="0" smtClean="0"/>
              <a:t>September  2010</a:t>
            </a:r>
            <a:endParaRPr lang="en-US" sz="1800" dirty="0"/>
          </a:p>
        </p:txBody>
      </p:sp>
      <p:pic>
        <p:nvPicPr>
          <p:cNvPr id="357383" name="Picture 15" descr="DHS_fema_4R"/>
          <p:cNvPicPr>
            <a:picLocks noChangeAspect="1" noChangeArrowheads="1"/>
          </p:cNvPicPr>
          <p:nvPr/>
        </p:nvPicPr>
        <p:blipFill>
          <a:blip r:embed="rId4" cstate="print"/>
          <a:srcRect/>
          <a:stretch>
            <a:fillRect/>
          </a:stretch>
        </p:blipFill>
        <p:spPr bwMode="auto">
          <a:xfrm>
            <a:off x="228600" y="5543550"/>
            <a:ext cx="3048000" cy="10858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a:ln/>
        </p:spPr>
        <p:txBody>
          <a:bodyPr/>
          <a:lstStyle/>
          <a:p>
            <a:r>
              <a:rPr lang="en-US" sz="3600" dirty="0">
                <a:solidFill>
                  <a:schemeClr val="tx1"/>
                </a:solidFill>
                <a:latin typeface="Times New Roman" pitchFamily="18" charset="0"/>
              </a:rPr>
              <a:t>What </a:t>
            </a:r>
            <a:r>
              <a:rPr lang="en-US" sz="3600" dirty="0" smtClean="0">
                <a:solidFill>
                  <a:schemeClr val="tx1"/>
                </a:solidFill>
                <a:latin typeface="Times New Roman" pitchFamily="18" charset="0"/>
              </a:rPr>
              <a:t>is Next for </a:t>
            </a:r>
            <a:r>
              <a:rPr lang="en-US" sz="3600" dirty="0">
                <a:solidFill>
                  <a:schemeClr val="tx1"/>
                </a:solidFill>
                <a:latin typeface="Times New Roman" pitchFamily="18" charset="0"/>
              </a:rPr>
              <a:t>the NRF</a:t>
            </a:r>
          </a:p>
        </p:txBody>
      </p:sp>
      <p:pic>
        <p:nvPicPr>
          <p:cNvPr id="81924" name="Picture 7" descr="DHS_GrayTypeLogo"/>
          <p:cNvPicPr>
            <a:picLocks noChangeAspect="1" noChangeArrowheads="1"/>
          </p:cNvPicPr>
          <p:nvPr/>
        </p:nvPicPr>
        <p:blipFill>
          <a:blip r:embed="rId3" cstate="print"/>
          <a:srcRect/>
          <a:stretch>
            <a:fillRect/>
          </a:stretch>
        </p:blipFill>
        <p:spPr bwMode="auto">
          <a:xfrm>
            <a:off x="228600" y="6019800"/>
            <a:ext cx="2057400" cy="596900"/>
          </a:xfrm>
          <a:prstGeom prst="rect">
            <a:avLst/>
          </a:prstGeom>
          <a:noFill/>
          <a:ln w="9525">
            <a:noFill/>
            <a:miter lim="800000"/>
            <a:headEnd/>
            <a:tailEnd/>
          </a:ln>
        </p:spPr>
      </p:pic>
      <p:sp>
        <p:nvSpPr>
          <p:cNvPr id="81925" name="Rectangle 5"/>
          <p:cNvSpPr>
            <a:spLocks noChangeArrowheads="1"/>
          </p:cNvSpPr>
          <p:nvPr/>
        </p:nvSpPr>
        <p:spPr bwMode="auto">
          <a:xfrm>
            <a:off x="622300" y="2019300"/>
            <a:ext cx="8229600" cy="2781300"/>
          </a:xfrm>
          <a:prstGeom prst="rect">
            <a:avLst/>
          </a:prstGeom>
          <a:noFill/>
          <a:ln w="9525">
            <a:noFill/>
            <a:miter lim="800000"/>
            <a:headEnd/>
            <a:tailEnd/>
          </a:ln>
          <a:effectLst/>
        </p:spPr>
        <p:txBody>
          <a:bodyPr/>
          <a:lstStyle/>
          <a:p>
            <a:pPr marL="342900" indent="-342900" eaLnBrk="1" hangingPunct="1">
              <a:spcBef>
                <a:spcPct val="20000"/>
              </a:spcBef>
              <a:buClr>
                <a:schemeClr val="bg1"/>
              </a:buClr>
              <a:buSzPct val="65000"/>
              <a:buFont typeface="Wingdings" pitchFamily="2" charset="2"/>
              <a:buChar char="Ø"/>
            </a:pPr>
            <a:r>
              <a:rPr lang="en-US" sz="2800" dirty="0">
                <a:effectLst>
                  <a:outerShdw blurRad="38100" dist="38100" dir="2700000" algn="tl">
                    <a:srgbClr val="000000"/>
                  </a:outerShdw>
                </a:effectLst>
                <a:latin typeface="Arial" charset="0"/>
              </a:rPr>
              <a:t>FEMA is working </a:t>
            </a:r>
            <a:r>
              <a:rPr lang="en-US" sz="2800" dirty="0" smtClean="0">
                <a:effectLst>
                  <a:outerShdw blurRad="38100" dist="38100" dir="2700000" algn="tl">
                    <a:srgbClr val="000000"/>
                  </a:outerShdw>
                </a:effectLst>
                <a:latin typeface="Arial" charset="0"/>
              </a:rPr>
              <a:t>with its partners as directed by a revision to HSPD 8 to </a:t>
            </a:r>
            <a:r>
              <a:rPr lang="en-US" sz="2800" dirty="0">
                <a:effectLst>
                  <a:outerShdw blurRad="38100" dist="38100" dir="2700000" algn="tl">
                    <a:srgbClr val="000000"/>
                  </a:outerShdw>
                </a:effectLst>
                <a:latin typeface="Arial" charset="0"/>
              </a:rPr>
              <a:t>set up </a:t>
            </a:r>
            <a:r>
              <a:rPr lang="en-US" sz="2800" dirty="0" smtClean="0">
                <a:effectLst>
                  <a:outerShdw blurRad="38100" dist="38100" dir="2700000" algn="tl">
                    <a:srgbClr val="000000"/>
                  </a:outerShdw>
                </a:effectLst>
                <a:latin typeface="Arial" charset="0"/>
              </a:rPr>
              <a:t>a series of 4 new National Frameworks including a review </a:t>
            </a:r>
            <a:r>
              <a:rPr lang="en-US" sz="2800" dirty="0">
                <a:effectLst>
                  <a:outerShdw blurRad="38100" dist="38100" dir="2700000" algn="tl">
                    <a:srgbClr val="000000"/>
                  </a:outerShdw>
                </a:effectLst>
                <a:latin typeface="Arial" charset="0"/>
              </a:rPr>
              <a:t>and update of the </a:t>
            </a:r>
            <a:r>
              <a:rPr lang="en-US" sz="2800" dirty="0" smtClean="0">
                <a:effectLst>
                  <a:outerShdw blurRad="38100" dist="38100" dir="2700000" algn="tl">
                    <a:srgbClr val="000000"/>
                  </a:outerShdw>
                </a:effectLst>
                <a:latin typeface="Arial" charset="0"/>
              </a:rPr>
              <a:t>existing NRF </a:t>
            </a:r>
            <a:r>
              <a:rPr lang="en-US" sz="2800" dirty="0">
                <a:effectLst>
                  <a:outerShdw blurRad="38100" dist="38100" dir="2700000" algn="tl">
                    <a:srgbClr val="000000"/>
                  </a:outerShdw>
                </a:effectLst>
                <a:latin typeface="Arial" charset="0"/>
              </a:rPr>
              <a:t>by the end of Fiscal Year </a:t>
            </a:r>
            <a:r>
              <a:rPr lang="en-US" sz="2800" dirty="0" smtClean="0">
                <a:effectLst>
                  <a:outerShdw blurRad="38100" dist="38100" dir="2700000" algn="tl">
                    <a:srgbClr val="000000"/>
                  </a:outerShdw>
                </a:effectLst>
                <a:latin typeface="Arial" charset="0"/>
              </a:rPr>
              <a:t>2011.</a:t>
            </a:r>
            <a:endParaRPr lang="en-US" sz="2800" dirty="0">
              <a:effectLst>
                <a:outerShdw blurRad="38100" dist="38100" dir="2700000" algn="tl">
                  <a:srgbClr val="000000"/>
                </a:outerShdw>
              </a:effectLst>
              <a:latin typeface="Arial" charset="0"/>
            </a:endParaRPr>
          </a:p>
          <a:p>
            <a:pPr marL="342900" indent="-342900" eaLnBrk="1" hangingPunct="1">
              <a:spcBef>
                <a:spcPct val="20000"/>
              </a:spcBef>
              <a:buClr>
                <a:schemeClr val="bg1"/>
              </a:buClr>
              <a:buSzPct val="65000"/>
              <a:buFont typeface="Wingdings" pitchFamily="2" charset="2"/>
              <a:buChar char="Ø"/>
            </a:pPr>
            <a:endParaRPr lang="en-US" sz="2800" dirty="0">
              <a:effectLst>
                <a:outerShdw blurRad="38100" dist="38100" dir="2700000" algn="tl">
                  <a:srgbClr val="000000"/>
                </a:outerShdw>
              </a:effectLst>
              <a:latin typeface="Arial" charset="0"/>
            </a:endParaRPr>
          </a:p>
          <a:p>
            <a:pPr marL="342900" indent="-342900" eaLnBrk="1" hangingPunct="1">
              <a:spcBef>
                <a:spcPct val="20000"/>
              </a:spcBef>
              <a:buClr>
                <a:schemeClr val="bg1"/>
              </a:buClr>
              <a:buSzPct val="65000"/>
              <a:buFont typeface="Wingdings" pitchFamily="2" charset="2"/>
              <a:buChar char="Ø"/>
            </a:pPr>
            <a:r>
              <a:rPr lang="en-US" sz="3200" dirty="0">
                <a:effectLst>
                  <a:outerShdw blurRad="38100" dist="38100" dir="2700000" algn="tl">
                    <a:srgbClr val="000000"/>
                  </a:outerShdw>
                </a:effectLst>
                <a:hlinkClick r:id="rId4"/>
              </a:rPr>
              <a:t>http://www.fema.gov/emergency/nrf/</a:t>
            </a:r>
            <a:r>
              <a:rPr lang="en-US" sz="3200" dirty="0">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10" descr="0408_074_FlagPPT_f"/>
          <p:cNvPicPr>
            <a:picLocks noChangeAspect="1" noChangeArrowheads="1"/>
          </p:cNvPicPr>
          <p:nvPr/>
        </p:nvPicPr>
        <p:blipFill>
          <a:blip r:embed="rId3" cstate="print"/>
          <a:srcRect/>
          <a:stretch>
            <a:fillRect/>
          </a:stretch>
        </p:blipFill>
        <p:spPr bwMode="auto">
          <a:xfrm>
            <a:off x="0" y="0"/>
            <a:ext cx="9144000" cy="3432175"/>
          </a:xfrm>
          <a:prstGeom prst="rect">
            <a:avLst/>
          </a:prstGeom>
          <a:noFill/>
          <a:ln w="9525">
            <a:noFill/>
            <a:miter lim="800000"/>
            <a:headEnd/>
            <a:tailEnd/>
          </a:ln>
        </p:spPr>
      </p:pic>
      <p:sp>
        <p:nvSpPr>
          <p:cNvPr id="12292" name="Rectangle 4"/>
          <p:cNvSpPr>
            <a:spLocks noChangeArrowheads="1"/>
          </p:cNvSpPr>
          <p:nvPr/>
        </p:nvSpPr>
        <p:spPr bwMode="auto">
          <a:xfrm>
            <a:off x="152400" y="3479800"/>
            <a:ext cx="8991600" cy="830997"/>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eaLnBrk="1" hangingPunct="1"/>
            <a:r>
              <a:rPr lang="en-US" sz="2400" dirty="0" smtClean="0">
                <a:effectLst>
                  <a:outerShdw blurRad="38100" dist="38100" dir="2700000" algn="tl">
                    <a:srgbClr val="000000">
                      <a:alpha val="43137"/>
                    </a:srgbClr>
                  </a:outerShdw>
                </a:effectLst>
                <a:latin typeface="Arial" charset="0"/>
              </a:rPr>
              <a:t>The </a:t>
            </a:r>
            <a:r>
              <a:rPr lang="en-US" sz="2400" dirty="0">
                <a:effectLst>
                  <a:outerShdw blurRad="38100" dist="38100" dir="2700000" algn="tl">
                    <a:srgbClr val="000000">
                      <a:alpha val="43137"/>
                    </a:srgbClr>
                  </a:outerShdw>
                </a:effectLst>
                <a:latin typeface="Arial" charset="0"/>
              </a:rPr>
              <a:t>National Incident Management System (NIMS) released in December 2008 supersedes the March 2004 version of NIMS. </a:t>
            </a:r>
          </a:p>
        </p:txBody>
      </p:sp>
      <p:sp>
        <p:nvSpPr>
          <p:cNvPr id="12293" name="Rectangle 5"/>
          <p:cNvSpPr>
            <a:spLocks noChangeArrowheads="1"/>
          </p:cNvSpPr>
          <p:nvPr/>
        </p:nvSpPr>
        <p:spPr bwMode="auto">
          <a:xfrm>
            <a:off x="31750" y="0"/>
            <a:ext cx="9112250" cy="579438"/>
          </a:xfrm>
          <a:prstGeom prst="rect">
            <a:avLst/>
          </a:prstGeom>
          <a:noFill/>
          <a:ln w="9525">
            <a:noFill/>
            <a:miter lim="800000"/>
            <a:headEnd/>
            <a:tailEnd/>
          </a:ln>
          <a:effectLst/>
        </p:spPr>
        <p:txBody>
          <a:bodyPr wrap="none">
            <a:spAutoFit/>
          </a:bodyPr>
          <a:lstStyle/>
          <a:p>
            <a:pPr eaLnBrk="1" hangingPunct="1"/>
            <a:r>
              <a:rPr lang="en-US" sz="3200" b="1">
                <a:latin typeface="Arial" charset="0"/>
              </a:rPr>
              <a:t>National Incident Management System (NIMS)</a:t>
            </a:r>
            <a:r>
              <a:rPr lang="en-US" sz="3200">
                <a:latin typeface="Arial"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Text Box 5"/>
          <p:cNvSpPr txBox="1">
            <a:spLocks noChangeArrowheads="1"/>
          </p:cNvSpPr>
          <p:nvPr/>
        </p:nvSpPr>
        <p:spPr bwMode="auto">
          <a:xfrm>
            <a:off x="288925" y="869950"/>
            <a:ext cx="184150" cy="366713"/>
          </a:xfrm>
          <a:prstGeom prst="rect">
            <a:avLst/>
          </a:prstGeom>
          <a:noFill/>
          <a:ln w="9525">
            <a:noFill/>
            <a:miter lim="800000"/>
            <a:headEnd/>
            <a:tailEnd/>
          </a:ln>
          <a:effectLst/>
        </p:spPr>
        <p:txBody>
          <a:bodyPr wrap="none">
            <a:spAutoFit/>
          </a:bodyPr>
          <a:lstStyle/>
          <a:p>
            <a:endParaRPr lang="en-US" sz="1800"/>
          </a:p>
        </p:txBody>
      </p:sp>
      <p:graphicFrame>
        <p:nvGraphicFramePr>
          <p:cNvPr id="133158" name="Group 38"/>
          <p:cNvGraphicFramePr>
            <a:graphicFrameLocks noGrp="1"/>
          </p:cNvGraphicFramePr>
          <p:nvPr/>
        </p:nvGraphicFramePr>
        <p:xfrm>
          <a:off x="152400" y="304800"/>
          <a:ext cx="8839200" cy="6269990"/>
        </p:xfrm>
        <a:graphic>
          <a:graphicData uri="http://schemas.openxmlformats.org/drawingml/2006/table">
            <a:tbl>
              <a:tblPr>
                <a:effectLst>
                  <a:outerShdw blurRad="50800" dist="38100" dir="2700000" algn="tl" rotWithShape="0">
                    <a:prstClr val="black">
                      <a:alpha val="40000"/>
                    </a:prstClr>
                  </a:outerShdw>
                </a:effectLst>
              </a:tblPr>
              <a:tblGrid>
                <a:gridCol w="4421188"/>
                <a:gridCol w="4418012"/>
              </a:tblGrid>
              <a:tr h="692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What NIMS Is: </a:t>
                      </a:r>
                      <a:endPara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What NIMS Is NOT:</a:t>
                      </a:r>
                      <a:r>
                        <a: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 </a:t>
                      </a: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79588">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A comprehensive, nationwide, systematic approach to incident management, including the Incident Command System, Multiagency Coordination Systems, and Public Information (HSPD 5,7,8)</a:t>
                      </a: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A set of preparedness concepts and principles for all hazards </a:t>
                      </a: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Essential principles for a common operating picture and interoperability of communications and information management </a:t>
                      </a: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Standardized resource management procedures that enable coordination among different jurisdictions or organizations </a:t>
                      </a: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Scalable, so it may be used for all incidents (from day-to-day to large-scale) </a:t>
                      </a: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A dynamic system that promotes ongoing management and maintenance </a:t>
                      </a: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A response plan </a:t>
                      </a: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Only used during large-scale incidents </a:t>
                      </a: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A communications plan </a:t>
                      </a: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Only applicable to certain emergency management/incident response personnel </a:t>
                      </a: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Only the Incident Command System or an organization chart </a:t>
                      </a: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Times New Roman" pitchFamily="18" charset="0"/>
                          <a:cs typeface="Arial" charset="0"/>
                        </a:rPr>
                        <a:t>A static system </a:t>
                      </a: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1143000"/>
            <a:ext cx="9144000" cy="1917700"/>
          </a:xfrm>
          <a:prstGeom prst="rect">
            <a:avLst/>
          </a:prstGeom>
          <a:noFill/>
          <a:ln w="9525">
            <a:noFill/>
            <a:miter lim="800000"/>
            <a:headEnd/>
            <a:tailEnd/>
          </a:ln>
        </p:spPr>
        <p:txBody>
          <a:bodyPr>
            <a:spAutoFit/>
          </a:bodyPr>
          <a:lstStyle/>
          <a:p>
            <a:pPr eaLnBrk="1" hangingPunct="1"/>
            <a:r>
              <a:rPr lang="en-US" sz="2400">
                <a:latin typeface="Arial" charset="0"/>
              </a:rPr>
              <a:t>The December 2008 version of NIMS reorders the key components to emphasize the role of preparedness and to mirror the progression of an incident. This will aide in alleviating the misperception that NIMS is only the Incident Command System (ICS). </a:t>
            </a:r>
          </a:p>
        </p:txBody>
      </p:sp>
      <p:graphicFrame>
        <p:nvGraphicFramePr>
          <p:cNvPr id="2166" name="Group 118"/>
          <p:cNvGraphicFramePr>
            <a:graphicFrameLocks noGrp="1"/>
          </p:cNvGraphicFramePr>
          <p:nvPr/>
        </p:nvGraphicFramePr>
        <p:xfrm>
          <a:off x="228600" y="3581400"/>
          <a:ext cx="8763000" cy="3185160"/>
        </p:xfrm>
        <a:graphic>
          <a:graphicData uri="http://schemas.openxmlformats.org/drawingml/2006/table">
            <a:tbl>
              <a:tblPr/>
              <a:tblGrid>
                <a:gridCol w="4343400"/>
                <a:gridCol w="4419600"/>
              </a:tblGrid>
              <a:tr h="53340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1" i="0" u="none" strike="noStrike" cap="none" normalizeH="0" baseline="0" dirty="0" smtClean="0">
                          <a:ln>
                            <a:noFill/>
                          </a:ln>
                          <a:solidFill>
                            <a:schemeClr val="tx1"/>
                          </a:solidFill>
                          <a:effectLst/>
                          <a:latin typeface="Tahoma" pitchFamily="34" charset="0"/>
                          <a:ea typeface="Times New Roman" pitchFamily="18" charset="0"/>
                          <a:cs typeface="Arial" charset="0"/>
                        </a:rPr>
                        <a:t>Command and Management </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1" i="0" u="none" strike="noStrike" cap="none" normalizeH="0" baseline="0" dirty="0" smtClean="0">
                          <a:ln>
                            <a:noFill/>
                          </a:ln>
                          <a:solidFill>
                            <a:schemeClr val="tx1"/>
                          </a:solidFill>
                          <a:effectLst/>
                          <a:latin typeface="Tahoma" pitchFamily="34" charset="0"/>
                          <a:ea typeface="Times New Roman" pitchFamily="18" charset="0"/>
                          <a:cs typeface="Arial" charset="0"/>
                        </a:rPr>
                        <a:t>Preparedness </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1" i="0" u="none" strike="noStrike" cap="none" normalizeH="0" baseline="0" smtClean="0">
                          <a:ln>
                            <a:noFill/>
                          </a:ln>
                          <a:solidFill>
                            <a:schemeClr val="tx1"/>
                          </a:solidFill>
                          <a:effectLst/>
                          <a:latin typeface="Tahoma" pitchFamily="34" charset="0"/>
                          <a:ea typeface="Times New Roman" pitchFamily="18" charset="0"/>
                          <a:cs typeface="Arial" charset="0"/>
                        </a:rPr>
                        <a:t>Preparedness </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1" i="0" u="none" strike="noStrike" cap="none" normalizeH="0" baseline="0" dirty="0" smtClean="0">
                          <a:ln>
                            <a:noFill/>
                          </a:ln>
                          <a:solidFill>
                            <a:schemeClr val="tx1"/>
                          </a:solidFill>
                          <a:effectLst/>
                          <a:latin typeface="Tahoma" pitchFamily="34" charset="0"/>
                          <a:ea typeface="Times New Roman" pitchFamily="18" charset="0"/>
                          <a:cs typeface="Arial" charset="0"/>
                        </a:rPr>
                        <a:t>Communications and Information Management </a:t>
                      </a:r>
                      <a:endParaRPr kumimoji="0" lang="en-US" sz="1600" b="0" i="0" u="none" strike="noStrike" cap="none" normalizeH="0" baseline="0" dirty="0" smtClean="0">
                        <a:ln>
                          <a:noFill/>
                        </a:ln>
                        <a:solidFill>
                          <a:schemeClr val="tx1"/>
                        </a:solidFill>
                        <a:effectLst/>
                        <a:latin typeface="Tahoma"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1" i="0" u="none" strike="noStrike" cap="none" normalizeH="0" baseline="0" smtClean="0">
                          <a:ln>
                            <a:noFill/>
                          </a:ln>
                          <a:solidFill>
                            <a:schemeClr val="tx1"/>
                          </a:solidFill>
                          <a:effectLst/>
                          <a:latin typeface="Tahoma" pitchFamily="34" charset="0"/>
                          <a:ea typeface="Times New Roman" pitchFamily="18" charset="0"/>
                          <a:cs typeface="Arial" charset="0"/>
                        </a:rPr>
                        <a:t>Resource Management </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1" i="0" u="none" strike="noStrike" cap="none" normalizeH="0" baseline="0" dirty="0" smtClean="0">
                          <a:ln>
                            <a:noFill/>
                          </a:ln>
                          <a:solidFill>
                            <a:schemeClr val="tx1"/>
                          </a:solidFill>
                          <a:effectLst/>
                          <a:latin typeface="Tahoma" pitchFamily="34" charset="0"/>
                          <a:ea typeface="Times New Roman" pitchFamily="18" charset="0"/>
                          <a:cs typeface="Arial" charset="0"/>
                        </a:rPr>
                        <a:t>Resource Management </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1" i="0" u="none" strike="noStrike" cap="none" normalizeH="0" baseline="0" smtClean="0">
                          <a:ln>
                            <a:noFill/>
                          </a:ln>
                          <a:solidFill>
                            <a:schemeClr val="tx1"/>
                          </a:solidFill>
                          <a:effectLst/>
                          <a:latin typeface="Tahoma" pitchFamily="34" charset="0"/>
                          <a:ea typeface="Times New Roman" pitchFamily="18" charset="0"/>
                          <a:cs typeface="Arial" charset="0"/>
                        </a:rPr>
                        <a:t>Communications and Information </a:t>
                      </a:r>
                      <a:r>
                        <a:rPr kumimoji="0" lang="en-US" sz="1600" b="0" i="0" u="none" strike="noStrike" cap="none" normalizeH="0" baseline="0" smtClean="0">
                          <a:ln>
                            <a:noFill/>
                          </a:ln>
                          <a:solidFill>
                            <a:schemeClr val="tx1"/>
                          </a:solidFill>
                          <a:effectLst/>
                          <a:latin typeface="Tahoma" pitchFamily="34" charset="0"/>
                          <a:ea typeface="Times New Roman" pitchFamily="18" charset="0"/>
                          <a:cs typeface="Arial" charset="0"/>
                        </a:rPr>
                        <a:t> </a:t>
                      </a:r>
                      <a:r>
                        <a:rPr kumimoji="0" lang="en-US" sz="1600" b="1" i="0" u="none" strike="noStrike" cap="none" normalizeH="0" baseline="0" smtClean="0">
                          <a:ln>
                            <a:noFill/>
                          </a:ln>
                          <a:solidFill>
                            <a:schemeClr val="tx1"/>
                          </a:solidFill>
                          <a:effectLst/>
                          <a:latin typeface="Tahoma" pitchFamily="34" charset="0"/>
                          <a:ea typeface="Times New Roman" pitchFamily="18" charset="0"/>
                          <a:cs typeface="Arial" charset="0"/>
                        </a:rPr>
                        <a:t>Management </a:t>
                      </a:r>
                      <a:endParaRPr kumimoji="0" lang="en-US" sz="1600" b="0" i="0" u="none" strike="noStrike" cap="none" normalizeH="0" baseline="0" smtClean="0">
                        <a:ln>
                          <a:noFill/>
                        </a:ln>
                        <a:solidFill>
                          <a:schemeClr val="tx1"/>
                        </a:solidFill>
                        <a:effectLst/>
                        <a:latin typeface="Tahoma"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1" i="0" u="none" strike="noStrike" cap="none" normalizeH="0" baseline="0" dirty="0" smtClean="0">
                          <a:ln>
                            <a:noFill/>
                          </a:ln>
                          <a:solidFill>
                            <a:schemeClr val="tx1"/>
                          </a:solidFill>
                          <a:effectLst/>
                          <a:latin typeface="Tahoma" pitchFamily="34" charset="0"/>
                          <a:ea typeface="Times New Roman" pitchFamily="18" charset="0"/>
                          <a:cs typeface="Arial" charset="0"/>
                        </a:rPr>
                        <a:t>Command and Management </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1" i="0" u="none" strike="noStrike" cap="none" normalizeH="0" baseline="0" smtClean="0">
                          <a:ln>
                            <a:noFill/>
                          </a:ln>
                          <a:solidFill>
                            <a:schemeClr val="tx1"/>
                          </a:solidFill>
                          <a:effectLst/>
                          <a:latin typeface="Tahoma" pitchFamily="34" charset="0"/>
                          <a:ea typeface="Times New Roman" pitchFamily="18" charset="0"/>
                          <a:cs typeface="Arial" charset="0"/>
                        </a:rPr>
                        <a:t>Supporting Technologies </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1" i="0" u="none" strike="noStrike" cap="none" normalizeH="0" baseline="0" dirty="0" smtClean="0">
                          <a:ln>
                            <a:noFill/>
                          </a:ln>
                          <a:solidFill>
                            <a:schemeClr val="tx1"/>
                          </a:solidFill>
                          <a:effectLst/>
                          <a:latin typeface="Tahoma" pitchFamily="34" charset="0"/>
                          <a:ea typeface="Times New Roman" pitchFamily="18" charset="0"/>
                          <a:cs typeface="Arial" charset="0"/>
                        </a:rPr>
                        <a:t>Ongoing Management and Maintenance </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1" i="0" u="none" strike="noStrike" cap="none" normalizeH="0" baseline="0" smtClean="0">
                          <a:ln>
                            <a:noFill/>
                          </a:ln>
                          <a:solidFill>
                            <a:schemeClr val="tx1"/>
                          </a:solidFill>
                          <a:effectLst/>
                          <a:latin typeface="Tahoma" pitchFamily="34" charset="0"/>
                          <a:ea typeface="Times New Roman" pitchFamily="18" charset="0"/>
                          <a:cs typeface="Arial" charset="0"/>
                        </a:rPr>
                        <a:t>Ongoing Management and Maintenance </a:t>
                      </a:r>
                      <a:endParaRPr kumimoji="0" lang="en-US" sz="16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n"/>
                        <a:tabLst/>
                      </a:pPr>
                      <a:r>
                        <a:rPr kumimoji="0" lang="en-US" sz="1600" b="1" i="0" u="none" strike="noStrike" cap="none" normalizeH="0" baseline="0" dirty="0" smtClean="0">
                          <a:ln>
                            <a:noFill/>
                          </a:ln>
                          <a:solidFill>
                            <a:schemeClr val="tx1"/>
                          </a:solidFill>
                          <a:effectLst/>
                          <a:latin typeface="Tahoma" pitchFamily="34" charset="0"/>
                          <a:ea typeface="Times New Roman" pitchFamily="18" charset="0"/>
                          <a:cs typeface="Arial" charset="0"/>
                        </a:rPr>
                        <a:t>National Integration Center Supporting Technologies </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2" name="Group 103"/>
          <p:cNvGrpSpPr>
            <a:grpSpLocks/>
          </p:cNvGrpSpPr>
          <p:nvPr/>
        </p:nvGrpSpPr>
        <p:grpSpPr bwMode="auto">
          <a:xfrm>
            <a:off x="381000" y="3124200"/>
            <a:ext cx="8763000" cy="457200"/>
            <a:chOff x="96" y="1632"/>
            <a:chExt cx="5520" cy="288"/>
          </a:xfrm>
        </p:grpSpPr>
        <p:sp>
          <p:nvSpPr>
            <p:cNvPr id="14364" name="Rectangle 101"/>
            <p:cNvSpPr>
              <a:spLocks noChangeArrowheads="1"/>
            </p:cNvSpPr>
            <p:nvPr/>
          </p:nvSpPr>
          <p:spPr bwMode="auto">
            <a:xfrm>
              <a:off x="96" y="1680"/>
              <a:ext cx="5520" cy="237"/>
            </a:xfrm>
            <a:prstGeom prst="rect">
              <a:avLst/>
            </a:prstGeom>
            <a:noFill/>
            <a:ln w="9525">
              <a:solidFill>
                <a:schemeClr val="bg2"/>
              </a:solidFill>
              <a:miter lim="800000"/>
              <a:headEnd/>
              <a:tailEnd/>
            </a:ln>
          </p:spPr>
          <p:txBody>
            <a:bodyPr>
              <a:spAutoFit/>
            </a:bodyPr>
            <a:lstStyle/>
            <a:p>
              <a:pPr eaLnBrk="1" hangingPunct="1"/>
              <a:r>
                <a:rPr lang="en-US" b="1">
                  <a:latin typeface="Arial" charset="0"/>
                </a:rPr>
                <a:t>ORDER OF SECTIONS IN 2004 NIMS           ORDER OF SECTIONS IN 2008</a:t>
              </a:r>
            </a:p>
          </p:txBody>
        </p:sp>
        <p:sp>
          <p:nvSpPr>
            <p:cNvPr id="14365" name="Rectangle 102"/>
            <p:cNvSpPr>
              <a:spLocks noChangeArrowheads="1"/>
            </p:cNvSpPr>
            <p:nvPr/>
          </p:nvSpPr>
          <p:spPr bwMode="auto">
            <a:xfrm>
              <a:off x="96" y="1632"/>
              <a:ext cx="5520" cy="288"/>
            </a:xfrm>
            <a:prstGeom prst="rect">
              <a:avLst/>
            </a:prstGeom>
            <a:noFill/>
            <a:ln w="9525">
              <a:solidFill>
                <a:schemeClr val="bg2"/>
              </a:solidFill>
              <a:miter lim="800000"/>
              <a:headEnd/>
              <a:tailEnd/>
            </a:ln>
          </p:spPr>
          <p:txBody>
            <a:bodyPr wrap="none" anchor="ctr"/>
            <a:lstStyle/>
            <a:p>
              <a:endParaRPr lang="en-US"/>
            </a:p>
          </p:txBody>
        </p:sp>
      </p:grpSp>
      <p:sp>
        <p:nvSpPr>
          <p:cNvPr id="14363" name="Rectangle 105"/>
          <p:cNvSpPr>
            <a:spLocks noChangeArrowheads="1"/>
          </p:cNvSpPr>
          <p:nvPr/>
        </p:nvSpPr>
        <p:spPr bwMode="auto">
          <a:xfrm>
            <a:off x="1143000" y="228600"/>
            <a:ext cx="6907213" cy="519113"/>
          </a:xfrm>
          <a:prstGeom prst="rect">
            <a:avLst/>
          </a:prstGeom>
          <a:noFill/>
          <a:ln w="9525">
            <a:noFill/>
            <a:miter lim="800000"/>
            <a:headEnd/>
            <a:tailEnd/>
          </a:ln>
        </p:spPr>
        <p:txBody>
          <a:bodyPr wrap="none">
            <a:spAutoFit/>
          </a:bodyPr>
          <a:lstStyle/>
          <a:p>
            <a:pPr eaLnBrk="1" hangingPunct="1"/>
            <a:r>
              <a:rPr lang="en-US" sz="2800" b="1">
                <a:latin typeface="Arial" charset="0"/>
              </a:rPr>
              <a:t>Reorganization Of The NIMS Document</a:t>
            </a:r>
            <a:r>
              <a:rPr lang="en-US" sz="2800">
                <a:latin typeface="Arial"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0" y="0"/>
            <a:ext cx="9144000" cy="838200"/>
          </a:xfrm>
        </p:spPr>
        <p:txBody>
          <a:bodyPr/>
          <a:lstStyle/>
          <a:p>
            <a:pPr>
              <a:defRPr/>
            </a:pPr>
            <a:r>
              <a:rPr lang="en-US" sz="3800">
                <a:solidFill>
                  <a:schemeClr val="tx1"/>
                </a:solidFill>
              </a:rPr>
              <a:t>NRF/NIMS Coordination Structures</a:t>
            </a:r>
          </a:p>
        </p:txBody>
      </p:sp>
      <p:sp>
        <p:nvSpPr>
          <p:cNvPr id="15363" name="Line 3"/>
          <p:cNvSpPr>
            <a:spLocks noChangeShapeType="1"/>
          </p:cNvSpPr>
          <p:nvPr/>
        </p:nvSpPr>
        <p:spPr bwMode="auto">
          <a:xfrm flipH="1">
            <a:off x="2182813" y="3689350"/>
            <a:ext cx="952500" cy="1438275"/>
          </a:xfrm>
          <a:prstGeom prst="line">
            <a:avLst/>
          </a:prstGeom>
          <a:noFill/>
          <a:ln w="28575">
            <a:solidFill>
              <a:srgbClr val="808080"/>
            </a:solidFill>
            <a:prstDash val="sysDot"/>
            <a:round/>
            <a:headEnd/>
            <a:tailEnd/>
          </a:ln>
        </p:spPr>
        <p:txBody>
          <a:bodyPr/>
          <a:lstStyle/>
          <a:p>
            <a:endParaRPr lang="en-US"/>
          </a:p>
        </p:txBody>
      </p:sp>
      <p:sp>
        <p:nvSpPr>
          <p:cNvPr id="15364" name="Line 4"/>
          <p:cNvSpPr>
            <a:spLocks noChangeShapeType="1"/>
          </p:cNvSpPr>
          <p:nvPr/>
        </p:nvSpPr>
        <p:spPr bwMode="auto">
          <a:xfrm>
            <a:off x="3135313" y="3670300"/>
            <a:ext cx="0" cy="2381250"/>
          </a:xfrm>
          <a:prstGeom prst="line">
            <a:avLst/>
          </a:prstGeom>
          <a:noFill/>
          <a:ln w="28575">
            <a:solidFill>
              <a:schemeClr val="tx1"/>
            </a:solidFill>
            <a:prstDash val="sysDot"/>
            <a:round/>
            <a:headEnd/>
            <a:tailEnd/>
          </a:ln>
        </p:spPr>
        <p:txBody>
          <a:bodyPr/>
          <a:lstStyle/>
          <a:p>
            <a:endParaRPr lang="en-US"/>
          </a:p>
        </p:txBody>
      </p:sp>
      <p:sp>
        <p:nvSpPr>
          <p:cNvPr id="15366" name="Line 6"/>
          <p:cNvSpPr>
            <a:spLocks noChangeShapeType="1"/>
          </p:cNvSpPr>
          <p:nvPr/>
        </p:nvSpPr>
        <p:spPr bwMode="auto">
          <a:xfrm>
            <a:off x="712788" y="5710238"/>
            <a:ext cx="0" cy="681037"/>
          </a:xfrm>
          <a:prstGeom prst="line">
            <a:avLst/>
          </a:prstGeom>
          <a:noFill/>
          <a:ln w="19050">
            <a:solidFill>
              <a:schemeClr val="bg2"/>
            </a:solidFill>
            <a:round/>
            <a:headEnd/>
            <a:tailEnd/>
          </a:ln>
        </p:spPr>
        <p:txBody>
          <a:bodyPr/>
          <a:lstStyle/>
          <a:p>
            <a:endParaRPr lang="en-US"/>
          </a:p>
        </p:txBody>
      </p:sp>
      <p:sp>
        <p:nvSpPr>
          <p:cNvPr id="15367" name="Line 7"/>
          <p:cNvSpPr>
            <a:spLocks noChangeShapeType="1"/>
          </p:cNvSpPr>
          <p:nvPr/>
        </p:nvSpPr>
        <p:spPr bwMode="auto">
          <a:xfrm flipH="1">
            <a:off x="8447088" y="2668588"/>
            <a:ext cx="1587" cy="622300"/>
          </a:xfrm>
          <a:prstGeom prst="line">
            <a:avLst/>
          </a:prstGeom>
          <a:noFill/>
          <a:ln w="28575">
            <a:solidFill>
              <a:schemeClr val="tx1"/>
            </a:solidFill>
            <a:prstDash val="sysDot"/>
            <a:round/>
            <a:headEnd/>
            <a:tailEnd/>
          </a:ln>
        </p:spPr>
        <p:txBody>
          <a:bodyPr/>
          <a:lstStyle/>
          <a:p>
            <a:endParaRPr lang="en-US"/>
          </a:p>
        </p:txBody>
      </p:sp>
      <p:sp>
        <p:nvSpPr>
          <p:cNvPr id="15369" name="Line 9"/>
          <p:cNvSpPr>
            <a:spLocks noChangeShapeType="1"/>
          </p:cNvSpPr>
          <p:nvPr/>
        </p:nvSpPr>
        <p:spPr bwMode="auto">
          <a:xfrm flipV="1">
            <a:off x="3321050" y="3455988"/>
            <a:ext cx="4679950" cy="0"/>
          </a:xfrm>
          <a:prstGeom prst="line">
            <a:avLst/>
          </a:prstGeom>
          <a:noFill/>
          <a:ln w="28575">
            <a:solidFill>
              <a:schemeClr val="tx1"/>
            </a:solidFill>
            <a:prstDash val="sysDot"/>
            <a:round/>
            <a:headEnd/>
            <a:tailEnd/>
          </a:ln>
        </p:spPr>
        <p:txBody>
          <a:bodyPr/>
          <a:lstStyle/>
          <a:p>
            <a:endParaRPr lang="en-US"/>
          </a:p>
        </p:txBody>
      </p:sp>
      <p:sp>
        <p:nvSpPr>
          <p:cNvPr id="15370" name="Text Box 10"/>
          <p:cNvSpPr txBox="1">
            <a:spLocks noChangeArrowheads="1"/>
          </p:cNvSpPr>
          <p:nvPr/>
        </p:nvSpPr>
        <p:spPr bwMode="auto">
          <a:xfrm>
            <a:off x="5229225" y="3116263"/>
            <a:ext cx="1044575" cy="712787"/>
          </a:xfrm>
          <a:prstGeom prst="rect">
            <a:avLst/>
          </a:prstGeom>
          <a:solidFill>
            <a:srgbClr val="FFFF00"/>
          </a:solidFill>
          <a:ln w="19050">
            <a:solidFill>
              <a:srgbClr val="000000"/>
            </a:solidFill>
            <a:miter lim="800000"/>
            <a:headEnd/>
            <a:tailEnd/>
          </a:ln>
        </p:spPr>
        <p:txBody>
          <a:bodyPr/>
          <a:lstStyle/>
          <a:p>
            <a:pPr algn="ctr"/>
            <a:endParaRPr lang="en-US" sz="900">
              <a:solidFill>
                <a:srgbClr val="000000"/>
              </a:solidFill>
              <a:latin typeface="Arial" charset="0"/>
            </a:endParaRPr>
          </a:p>
          <a:p>
            <a:pPr algn="ctr"/>
            <a:r>
              <a:rPr lang="en-US" sz="1000" b="1">
                <a:solidFill>
                  <a:srgbClr val="000000"/>
                </a:solidFill>
                <a:latin typeface="Arial" charset="0"/>
              </a:rPr>
              <a:t>Joint Field Office</a:t>
            </a:r>
          </a:p>
        </p:txBody>
      </p:sp>
      <p:sp>
        <p:nvSpPr>
          <p:cNvPr id="15371" name="Text Box 11"/>
          <p:cNvSpPr txBox="1">
            <a:spLocks noChangeArrowheads="1"/>
          </p:cNvSpPr>
          <p:nvPr/>
        </p:nvSpPr>
        <p:spPr bwMode="auto">
          <a:xfrm>
            <a:off x="6272213" y="3116263"/>
            <a:ext cx="1016000" cy="704850"/>
          </a:xfrm>
          <a:prstGeom prst="rect">
            <a:avLst/>
          </a:prstGeom>
          <a:solidFill>
            <a:srgbClr val="FFFF00"/>
          </a:solidFill>
          <a:ln w="19050">
            <a:solidFill>
              <a:srgbClr val="808080"/>
            </a:solidFill>
            <a:miter lim="800000"/>
            <a:headEnd/>
            <a:tailEnd/>
          </a:ln>
        </p:spPr>
        <p:txBody>
          <a:bodyPr/>
          <a:lstStyle/>
          <a:p>
            <a:pPr algn="ctr"/>
            <a:r>
              <a:rPr lang="en-US" sz="1000" b="1">
                <a:solidFill>
                  <a:srgbClr val="000000"/>
                </a:solidFill>
                <a:latin typeface="Arial" charset="0"/>
              </a:rPr>
              <a:t>Regional Response Coordination Center</a:t>
            </a:r>
          </a:p>
        </p:txBody>
      </p:sp>
      <p:sp>
        <p:nvSpPr>
          <p:cNvPr id="15372" name="Text Box 12"/>
          <p:cNvSpPr txBox="1">
            <a:spLocks noChangeArrowheads="1"/>
          </p:cNvSpPr>
          <p:nvPr/>
        </p:nvSpPr>
        <p:spPr bwMode="auto">
          <a:xfrm>
            <a:off x="7939088" y="3121025"/>
            <a:ext cx="1017587" cy="696913"/>
          </a:xfrm>
          <a:prstGeom prst="rect">
            <a:avLst/>
          </a:prstGeom>
          <a:solidFill>
            <a:srgbClr val="FFFF00"/>
          </a:solidFill>
          <a:ln w="19050">
            <a:solidFill>
              <a:srgbClr val="000000"/>
            </a:solidFill>
            <a:miter lim="800000"/>
            <a:headEnd/>
            <a:tailEnd/>
          </a:ln>
        </p:spPr>
        <p:txBody>
          <a:bodyPr/>
          <a:lstStyle/>
          <a:p>
            <a:pPr algn="ctr"/>
            <a:r>
              <a:rPr lang="en-US" sz="1000" b="1" dirty="0" smtClean="0">
                <a:solidFill>
                  <a:srgbClr val="000000"/>
                </a:solidFill>
                <a:latin typeface="Arial" charset="0"/>
              </a:rPr>
              <a:t>National </a:t>
            </a:r>
          </a:p>
          <a:p>
            <a:pPr algn="ctr"/>
            <a:r>
              <a:rPr lang="en-US" sz="1000" b="1" dirty="0" smtClean="0">
                <a:solidFill>
                  <a:srgbClr val="000000"/>
                </a:solidFill>
                <a:latin typeface="Arial" charset="0"/>
              </a:rPr>
              <a:t>Response </a:t>
            </a:r>
          </a:p>
          <a:p>
            <a:pPr algn="ctr"/>
            <a:r>
              <a:rPr lang="en-US" sz="1000" b="1" dirty="0" smtClean="0">
                <a:solidFill>
                  <a:srgbClr val="000000"/>
                </a:solidFill>
                <a:latin typeface="Arial" charset="0"/>
              </a:rPr>
              <a:t>Coordination</a:t>
            </a:r>
          </a:p>
          <a:p>
            <a:pPr algn="ctr"/>
            <a:r>
              <a:rPr lang="en-US" sz="1000" b="1" dirty="0" smtClean="0">
                <a:solidFill>
                  <a:srgbClr val="000000"/>
                </a:solidFill>
                <a:latin typeface="Arial" charset="0"/>
              </a:rPr>
              <a:t>Center</a:t>
            </a:r>
            <a:endParaRPr lang="en-US" sz="1000" b="1" dirty="0">
              <a:solidFill>
                <a:srgbClr val="000000"/>
              </a:solidFill>
              <a:latin typeface="Arial" charset="0"/>
            </a:endParaRPr>
          </a:p>
        </p:txBody>
      </p:sp>
      <p:sp>
        <p:nvSpPr>
          <p:cNvPr id="15373" name="Text Box 13"/>
          <p:cNvSpPr txBox="1">
            <a:spLocks noChangeArrowheads="1"/>
          </p:cNvSpPr>
          <p:nvPr/>
        </p:nvSpPr>
        <p:spPr bwMode="auto">
          <a:xfrm>
            <a:off x="7954963" y="2076450"/>
            <a:ext cx="1025525" cy="638175"/>
          </a:xfrm>
          <a:prstGeom prst="rect">
            <a:avLst/>
          </a:prstGeom>
          <a:solidFill>
            <a:srgbClr val="FFFF00"/>
          </a:solidFill>
          <a:ln w="19050">
            <a:solidFill>
              <a:srgbClr val="000000"/>
            </a:solidFill>
            <a:miter lim="800000"/>
            <a:headEnd/>
            <a:tailEnd/>
          </a:ln>
        </p:spPr>
        <p:txBody>
          <a:bodyPr/>
          <a:lstStyle/>
          <a:p>
            <a:pPr algn="ctr"/>
            <a:r>
              <a:rPr lang="en-US" sz="1000" b="1" dirty="0" smtClean="0">
                <a:solidFill>
                  <a:srgbClr val="000000"/>
                </a:solidFill>
                <a:latin typeface="Arial" charset="0"/>
              </a:rPr>
              <a:t>Homeland </a:t>
            </a:r>
          </a:p>
          <a:p>
            <a:pPr algn="ctr"/>
            <a:r>
              <a:rPr lang="en-US" sz="1000" b="1" dirty="0" smtClean="0">
                <a:solidFill>
                  <a:srgbClr val="000000"/>
                </a:solidFill>
                <a:latin typeface="Arial" charset="0"/>
              </a:rPr>
              <a:t>Security </a:t>
            </a:r>
          </a:p>
          <a:p>
            <a:pPr algn="ctr"/>
            <a:r>
              <a:rPr lang="en-US" sz="1000" b="1" dirty="0" smtClean="0">
                <a:solidFill>
                  <a:srgbClr val="000000"/>
                </a:solidFill>
                <a:latin typeface="Arial" charset="0"/>
              </a:rPr>
              <a:t>Council</a:t>
            </a:r>
          </a:p>
          <a:p>
            <a:pPr algn="ctr"/>
            <a:endParaRPr lang="en-US" sz="1000" b="1" dirty="0">
              <a:solidFill>
                <a:srgbClr val="000000"/>
              </a:solidFill>
              <a:latin typeface="Arial" charset="0"/>
            </a:endParaRPr>
          </a:p>
        </p:txBody>
      </p:sp>
      <p:sp>
        <p:nvSpPr>
          <p:cNvPr id="15374" name="Text Box 14"/>
          <p:cNvSpPr txBox="1">
            <a:spLocks noChangeArrowheads="1"/>
          </p:cNvSpPr>
          <p:nvPr/>
        </p:nvSpPr>
        <p:spPr bwMode="auto">
          <a:xfrm>
            <a:off x="3886200" y="3138488"/>
            <a:ext cx="1138238" cy="693737"/>
          </a:xfrm>
          <a:prstGeom prst="rect">
            <a:avLst/>
          </a:prstGeom>
          <a:solidFill>
            <a:srgbClr val="FFFF00"/>
          </a:solidFill>
          <a:ln w="19050">
            <a:solidFill>
              <a:srgbClr val="000000"/>
            </a:solidFill>
            <a:miter lim="800000"/>
            <a:headEnd/>
            <a:tailEnd/>
          </a:ln>
        </p:spPr>
        <p:txBody>
          <a:bodyPr/>
          <a:lstStyle/>
          <a:p>
            <a:pPr algn="ctr"/>
            <a:r>
              <a:rPr lang="en-US" sz="1000" b="1">
                <a:solidFill>
                  <a:srgbClr val="000000"/>
                </a:solidFill>
                <a:latin typeface="Arial" charset="0"/>
              </a:rPr>
              <a:t>State Emergency Operations Center</a:t>
            </a:r>
          </a:p>
        </p:txBody>
      </p:sp>
      <p:sp>
        <p:nvSpPr>
          <p:cNvPr id="15375" name="Text Box 15"/>
          <p:cNvSpPr txBox="1">
            <a:spLocks noChangeArrowheads="1"/>
          </p:cNvSpPr>
          <p:nvPr/>
        </p:nvSpPr>
        <p:spPr bwMode="auto">
          <a:xfrm>
            <a:off x="249238" y="2366963"/>
            <a:ext cx="3967162" cy="514350"/>
          </a:xfrm>
          <a:prstGeom prst="rect">
            <a:avLst/>
          </a:prstGeom>
          <a:noFill/>
          <a:ln w="9525">
            <a:noFill/>
            <a:miter lim="800000"/>
            <a:headEnd/>
            <a:tailEnd/>
          </a:ln>
        </p:spPr>
        <p:txBody>
          <a:bodyPr/>
          <a:lstStyle/>
          <a:p>
            <a:r>
              <a:rPr lang="en-US" sz="1400" b="1">
                <a:solidFill>
                  <a:srgbClr val="FFFF00"/>
                </a:solidFill>
                <a:latin typeface="Arial" charset="0"/>
              </a:rPr>
              <a:t>Multiagency Coordination Entity</a:t>
            </a:r>
          </a:p>
          <a:p>
            <a:pPr>
              <a:buFont typeface="Wingdings" pitchFamily="2" charset="2"/>
              <a:buChar char="§"/>
            </a:pPr>
            <a:r>
              <a:rPr lang="en-US" sz="1200">
                <a:solidFill>
                  <a:srgbClr val="FFFF00"/>
                </a:solidFill>
                <a:latin typeface="Arial" charset="0"/>
              </a:rPr>
              <a:t>  Strategic coordination </a:t>
            </a:r>
          </a:p>
          <a:p>
            <a:endParaRPr lang="en-US" sz="1200">
              <a:solidFill>
                <a:srgbClr val="FFFF00"/>
              </a:solidFill>
              <a:latin typeface="Arial" charset="0"/>
            </a:endParaRPr>
          </a:p>
          <a:p>
            <a:endParaRPr lang="en-US" sz="1000">
              <a:solidFill>
                <a:srgbClr val="FFFF00"/>
              </a:solidFill>
              <a:latin typeface="Arial" charset="0"/>
            </a:endParaRPr>
          </a:p>
          <a:p>
            <a:endParaRPr lang="en-US" sz="1200">
              <a:solidFill>
                <a:srgbClr val="FFFF00"/>
              </a:solidFill>
              <a:latin typeface="Arial" charset="0"/>
            </a:endParaRPr>
          </a:p>
        </p:txBody>
      </p:sp>
      <p:sp>
        <p:nvSpPr>
          <p:cNvPr id="15376" name="Text Box 16"/>
          <p:cNvSpPr txBox="1">
            <a:spLocks noChangeArrowheads="1"/>
          </p:cNvSpPr>
          <p:nvPr/>
        </p:nvSpPr>
        <p:spPr bwMode="auto">
          <a:xfrm>
            <a:off x="225425" y="3013075"/>
            <a:ext cx="3046413" cy="998538"/>
          </a:xfrm>
          <a:prstGeom prst="rect">
            <a:avLst/>
          </a:prstGeom>
          <a:noFill/>
          <a:ln w="9525">
            <a:noFill/>
            <a:miter lim="800000"/>
            <a:headEnd/>
            <a:tailEnd/>
          </a:ln>
        </p:spPr>
        <p:txBody>
          <a:bodyPr/>
          <a:lstStyle/>
          <a:p>
            <a:pPr marL="112713" indent="-112713"/>
            <a:r>
              <a:rPr lang="en-US" sz="1400" b="1">
                <a:solidFill>
                  <a:srgbClr val="FFFF00"/>
                </a:solidFill>
                <a:latin typeface="Arial" charset="0"/>
              </a:rPr>
              <a:t>Multiagency Coordination Centers/EOCs</a:t>
            </a:r>
          </a:p>
          <a:p>
            <a:pPr marL="112713" indent="-112713">
              <a:buFont typeface="Wingdings" pitchFamily="2" charset="2"/>
              <a:buChar char="§"/>
            </a:pPr>
            <a:r>
              <a:rPr lang="en-US" sz="1200">
                <a:solidFill>
                  <a:srgbClr val="FFFF00"/>
                </a:solidFill>
                <a:latin typeface="Arial" charset="0"/>
              </a:rPr>
              <a:t> Support and coordination</a:t>
            </a:r>
          </a:p>
          <a:p>
            <a:pPr marL="112713" indent="-112713"/>
            <a:endParaRPr lang="en-US" sz="1200">
              <a:solidFill>
                <a:srgbClr val="FFFF00"/>
              </a:solidFill>
              <a:latin typeface="Arial" charset="0"/>
            </a:endParaRPr>
          </a:p>
          <a:p>
            <a:pPr marL="112713" indent="-112713"/>
            <a:endParaRPr lang="en-US" sz="1200">
              <a:solidFill>
                <a:srgbClr val="FFFF00"/>
              </a:solidFill>
              <a:latin typeface="Arial" charset="0"/>
            </a:endParaRPr>
          </a:p>
          <a:p>
            <a:pPr marL="112713" indent="-112713"/>
            <a:endParaRPr lang="en-US" sz="1200">
              <a:solidFill>
                <a:srgbClr val="FFFF00"/>
              </a:solidFill>
              <a:latin typeface="Arial" charset="0"/>
            </a:endParaRPr>
          </a:p>
        </p:txBody>
      </p:sp>
      <p:sp>
        <p:nvSpPr>
          <p:cNvPr id="15377" name="Text Box 17"/>
          <p:cNvSpPr txBox="1">
            <a:spLocks noChangeArrowheads="1"/>
          </p:cNvSpPr>
          <p:nvPr/>
        </p:nvSpPr>
        <p:spPr bwMode="auto">
          <a:xfrm>
            <a:off x="161925" y="4032250"/>
            <a:ext cx="2644775" cy="760413"/>
          </a:xfrm>
          <a:prstGeom prst="rect">
            <a:avLst/>
          </a:prstGeom>
          <a:noFill/>
          <a:ln w="9525">
            <a:noFill/>
            <a:miter lim="800000"/>
            <a:headEnd/>
            <a:tailEnd/>
          </a:ln>
        </p:spPr>
        <p:txBody>
          <a:bodyPr/>
          <a:lstStyle/>
          <a:p>
            <a:r>
              <a:rPr lang="en-US" b="1">
                <a:solidFill>
                  <a:schemeClr val="bg2"/>
                </a:solidFill>
                <a:latin typeface="Arial" charset="0"/>
              </a:rPr>
              <a:t>Incident Command</a:t>
            </a:r>
          </a:p>
          <a:p>
            <a:pPr>
              <a:buFont typeface="Wingdings" pitchFamily="2" charset="2"/>
              <a:buChar char="§"/>
            </a:pPr>
            <a:r>
              <a:rPr lang="en-US" sz="1200">
                <a:solidFill>
                  <a:schemeClr val="bg2"/>
                </a:solidFill>
                <a:latin typeface="Arial" charset="0"/>
              </a:rPr>
              <a:t>  Directing on-scene emergency </a:t>
            </a:r>
            <a:br>
              <a:rPr lang="en-US" sz="1200">
                <a:solidFill>
                  <a:schemeClr val="bg2"/>
                </a:solidFill>
                <a:latin typeface="Arial" charset="0"/>
              </a:rPr>
            </a:br>
            <a:r>
              <a:rPr lang="en-US" sz="1200">
                <a:solidFill>
                  <a:schemeClr val="bg2"/>
                </a:solidFill>
                <a:latin typeface="Arial" charset="0"/>
              </a:rPr>
              <a:t>     management</a:t>
            </a:r>
          </a:p>
        </p:txBody>
      </p:sp>
      <p:sp>
        <p:nvSpPr>
          <p:cNvPr id="15378" name="Text Box 18"/>
          <p:cNvSpPr txBox="1">
            <a:spLocks noChangeArrowheads="1"/>
          </p:cNvSpPr>
          <p:nvPr/>
        </p:nvSpPr>
        <p:spPr bwMode="auto">
          <a:xfrm>
            <a:off x="71438" y="1725613"/>
            <a:ext cx="1487487" cy="354012"/>
          </a:xfrm>
          <a:prstGeom prst="rect">
            <a:avLst/>
          </a:prstGeom>
          <a:noFill/>
          <a:ln w="9525">
            <a:noFill/>
            <a:miter lim="800000"/>
            <a:headEnd/>
            <a:tailEnd/>
          </a:ln>
        </p:spPr>
        <p:txBody>
          <a:bodyPr/>
          <a:lstStyle/>
          <a:p>
            <a:r>
              <a:rPr lang="en-US" b="1">
                <a:latin typeface="Arial" charset="0"/>
              </a:rPr>
              <a:t>NIMS Role</a:t>
            </a:r>
          </a:p>
        </p:txBody>
      </p:sp>
      <p:sp>
        <p:nvSpPr>
          <p:cNvPr id="15380" name="Line 20"/>
          <p:cNvSpPr>
            <a:spLocks noChangeShapeType="1"/>
          </p:cNvSpPr>
          <p:nvPr/>
        </p:nvSpPr>
        <p:spPr bwMode="auto">
          <a:xfrm>
            <a:off x="0" y="2898775"/>
            <a:ext cx="9228138" cy="0"/>
          </a:xfrm>
          <a:prstGeom prst="line">
            <a:avLst/>
          </a:prstGeom>
          <a:noFill/>
          <a:ln w="9525">
            <a:solidFill>
              <a:schemeClr val="tx1"/>
            </a:solidFill>
            <a:round/>
            <a:headEnd/>
            <a:tailEnd/>
          </a:ln>
        </p:spPr>
        <p:txBody>
          <a:bodyPr/>
          <a:lstStyle/>
          <a:p>
            <a:endParaRPr lang="en-US"/>
          </a:p>
        </p:txBody>
      </p:sp>
      <p:sp>
        <p:nvSpPr>
          <p:cNvPr id="15381" name="Line 21"/>
          <p:cNvSpPr>
            <a:spLocks noChangeShapeType="1"/>
          </p:cNvSpPr>
          <p:nvPr/>
        </p:nvSpPr>
        <p:spPr bwMode="auto">
          <a:xfrm>
            <a:off x="0" y="3971925"/>
            <a:ext cx="9194800" cy="0"/>
          </a:xfrm>
          <a:prstGeom prst="line">
            <a:avLst/>
          </a:prstGeom>
          <a:noFill/>
          <a:ln w="9525">
            <a:solidFill>
              <a:schemeClr val="tx1"/>
            </a:solidFill>
            <a:round/>
            <a:headEnd/>
            <a:tailEnd/>
          </a:ln>
        </p:spPr>
        <p:txBody>
          <a:bodyPr/>
          <a:lstStyle/>
          <a:p>
            <a:endParaRPr lang="en-US"/>
          </a:p>
        </p:txBody>
      </p:sp>
      <p:sp>
        <p:nvSpPr>
          <p:cNvPr id="15382" name="AutoShape 22"/>
          <p:cNvSpPr>
            <a:spLocks noChangeArrowheads="1"/>
          </p:cNvSpPr>
          <p:nvPr/>
        </p:nvSpPr>
        <p:spPr bwMode="auto">
          <a:xfrm>
            <a:off x="1298575" y="4573588"/>
            <a:ext cx="1193800" cy="947737"/>
          </a:xfrm>
          <a:prstGeom prst="triangle">
            <a:avLst>
              <a:gd name="adj" fmla="val 50000"/>
            </a:avLst>
          </a:prstGeom>
          <a:solidFill>
            <a:schemeClr val="hlink"/>
          </a:solidFill>
          <a:ln w="19050">
            <a:solidFill>
              <a:srgbClr val="808080"/>
            </a:solidFill>
            <a:miter lim="800000"/>
            <a:headEnd/>
            <a:tailEnd/>
          </a:ln>
        </p:spPr>
        <p:txBody>
          <a:bodyPr/>
          <a:lstStyle/>
          <a:p>
            <a:endParaRPr lang="en-US"/>
          </a:p>
        </p:txBody>
      </p:sp>
      <p:sp>
        <p:nvSpPr>
          <p:cNvPr id="15383" name="Text Box 23"/>
          <p:cNvSpPr txBox="1">
            <a:spLocks noChangeArrowheads="1"/>
          </p:cNvSpPr>
          <p:nvPr/>
        </p:nvSpPr>
        <p:spPr bwMode="auto">
          <a:xfrm>
            <a:off x="1349375" y="4918075"/>
            <a:ext cx="1085850" cy="554038"/>
          </a:xfrm>
          <a:prstGeom prst="rect">
            <a:avLst/>
          </a:prstGeom>
          <a:noFill/>
          <a:ln w="19050">
            <a:noFill/>
            <a:miter lim="800000"/>
            <a:headEnd/>
            <a:tailEnd/>
          </a:ln>
        </p:spPr>
        <p:txBody>
          <a:bodyPr/>
          <a:lstStyle/>
          <a:p>
            <a:pPr algn="ctr"/>
            <a:r>
              <a:rPr lang="en-US" sz="1000" b="1">
                <a:solidFill>
                  <a:srgbClr val="000000"/>
                </a:solidFill>
                <a:latin typeface="Arial" charset="0"/>
              </a:rPr>
              <a:t>Local</a:t>
            </a:r>
          </a:p>
          <a:p>
            <a:pPr algn="ctr"/>
            <a:r>
              <a:rPr lang="en-US" sz="1000" b="1">
                <a:solidFill>
                  <a:srgbClr val="000000"/>
                </a:solidFill>
                <a:latin typeface="Arial" charset="0"/>
              </a:rPr>
              <a:t>Area</a:t>
            </a:r>
          </a:p>
          <a:p>
            <a:pPr algn="ctr"/>
            <a:r>
              <a:rPr lang="en-US" sz="1000" b="1">
                <a:solidFill>
                  <a:srgbClr val="000000"/>
                </a:solidFill>
                <a:latin typeface="Arial" charset="0"/>
              </a:rPr>
              <a:t>Command</a:t>
            </a:r>
          </a:p>
          <a:p>
            <a:pPr algn="ctr"/>
            <a:endParaRPr lang="en-US" sz="1000" b="1">
              <a:solidFill>
                <a:srgbClr val="000000"/>
              </a:solidFill>
              <a:latin typeface="Arial" charset="0"/>
            </a:endParaRPr>
          </a:p>
        </p:txBody>
      </p:sp>
      <p:sp>
        <p:nvSpPr>
          <p:cNvPr id="15384" name="Line 24"/>
          <p:cNvSpPr>
            <a:spLocks noChangeShapeType="1"/>
          </p:cNvSpPr>
          <p:nvPr/>
        </p:nvSpPr>
        <p:spPr bwMode="auto">
          <a:xfrm>
            <a:off x="1922463" y="5529263"/>
            <a:ext cx="0" cy="862012"/>
          </a:xfrm>
          <a:prstGeom prst="line">
            <a:avLst/>
          </a:prstGeom>
          <a:noFill/>
          <a:ln w="19050">
            <a:solidFill>
              <a:schemeClr val="bg2"/>
            </a:solidFill>
            <a:round/>
            <a:headEnd/>
            <a:tailEnd/>
          </a:ln>
        </p:spPr>
        <p:txBody>
          <a:bodyPr/>
          <a:lstStyle/>
          <a:p>
            <a:endParaRPr lang="en-US"/>
          </a:p>
        </p:txBody>
      </p:sp>
      <p:sp>
        <p:nvSpPr>
          <p:cNvPr id="15385" name="Line 25"/>
          <p:cNvSpPr>
            <a:spLocks noChangeShapeType="1"/>
          </p:cNvSpPr>
          <p:nvPr/>
        </p:nvSpPr>
        <p:spPr bwMode="auto">
          <a:xfrm>
            <a:off x="712788" y="5705475"/>
            <a:ext cx="2262187" cy="0"/>
          </a:xfrm>
          <a:prstGeom prst="line">
            <a:avLst/>
          </a:prstGeom>
          <a:noFill/>
          <a:ln w="19050">
            <a:solidFill>
              <a:schemeClr val="bg2"/>
            </a:solidFill>
            <a:round/>
            <a:headEnd/>
            <a:tailEnd/>
          </a:ln>
        </p:spPr>
        <p:txBody>
          <a:bodyPr/>
          <a:lstStyle/>
          <a:p>
            <a:endParaRPr lang="en-US"/>
          </a:p>
        </p:txBody>
      </p:sp>
      <p:sp>
        <p:nvSpPr>
          <p:cNvPr id="15386" name="Line 26"/>
          <p:cNvSpPr>
            <a:spLocks noChangeShapeType="1"/>
          </p:cNvSpPr>
          <p:nvPr/>
        </p:nvSpPr>
        <p:spPr bwMode="auto">
          <a:xfrm>
            <a:off x="3033713" y="6372225"/>
            <a:ext cx="344487" cy="0"/>
          </a:xfrm>
          <a:prstGeom prst="line">
            <a:avLst/>
          </a:prstGeom>
          <a:noFill/>
          <a:ln w="19050">
            <a:solidFill>
              <a:srgbClr val="808080"/>
            </a:solidFill>
            <a:round/>
            <a:headEnd/>
            <a:tailEnd/>
          </a:ln>
        </p:spPr>
        <p:txBody>
          <a:bodyPr/>
          <a:lstStyle/>
          <a:p>
            <a:endParaRPr lang="en-US"/>
          </a:p>
        </p:txBody>
      </p:sp>
      <p:sp>
        <p:nvSpPr>
          <p:cNvPr id="15387" name="Line 27"/>
          <p:cNvSpPr>
            <a:spLocks noChangeShapeType="1"/>
          </p:cNvSpPr>
          <p:nvPr/>
        </p:nvSpPr>
        <p:spPr bwMode="auto">
          <a:xfrm flipH="1">
            <a:off x="2955925" y="5711825"/>
            <a:ext cx="11113" cy="376238"/>
          </a:xfrm>
          <a:prstGeom prst="line">
            <a:avLst/>
          </a:prstGeom>
          <a:noFill/>
          <a:ln w="19050">
            <a:solidFill>
              <a:schemeClr val="bg2"/>
            </a:solidFill>
            <a:round/>
            <a:headEnd/>
            <a:tailEnd/>
          </a:ln>
        </p:spPr>
        <p:txBody>
          <a:bodyPr/>
          <a:lstStyle/>
          <a:p>
            <a:endParaRPr lang="en-US"/>
          </a:p>
        </p:txBody>
      </p:sp>
      <p:sp>
        <p:nvSpPr>
          <p:cNvPr id="15388" name="Text Box 28"/>
          <p:cNvSpPr txBox="1">
            <a:spLocks noChangeArrowheads="1"/>
          </p:cNvSpPr>
          <p:nvPr/>
        </p:nvSpPr>
        <p:spPr bwMode="auto">
          <a:xfrm>
            <a:off x="2601913" y="5918200"/>
            <a:ext cx="1087437" cy="552450"/>
          </a:xfrm>
          <a:prstGeom prst="rect">
            <a:avLst/>
          </a:prstGeom>
          <a:solidFill>
            <a:schemeClr val="hlink"/>
          </a:solidFill>
          <a:ln w="25400">
            <a:solidFill>
              <a:srgbClr val="000000"/>
            </a:solidFill>
            <a:miter lim="800000"/>
            <a:headEnd/>
            <a:tailEnd/>
          </a:ln>
        </p:spPr>
        <p:txBody>
          <a:bodyPr/>
          <a:lstStyle/>
          <a:p>
            <a:pPr algn="ctr">
              <a:spcBef>
                <a:spcPts val="1800"/>
              </a:spcBef>
              <a:spcAft>
                <a:spcPts val="900"/>
              </a:spcAft>
            </a:pPr>
            <a:r>
              <a:rPr lang="en-US" sz="1000" b="1">
                <a:solidFill>
                  <a:srgbClr val="000000"/>
                </a:solidFill>
                <a:latin typeface="Arial" charset="0"/>
              </a:rPr>
              <a:t>Incident Command Post</a:t>
            </a:r>
          </a:p>
        </p:txBody>
      </p:sp>
      <p:sp>
        <p:nvSpPr>
          <p:cNvPr id="15389" name="Text Box 29"/>
          <p:cNvSpPr txBox="1">
            <a:spLocks noChangeArrowheads="1"/>
          </p:cNvSpPr>
          <p:nvPr/>
        </p:nvSpPr>
        <p:spPr bwMode="auto">
          <a:xfrm>
            <a:off x="155575" y="5915025"/>
            <a:ext cx="1087438" cy="554038"/>
          </a:xfrm>
          <a:prstGeom prst="rect">
            <a:avLst/>
          </a:prstGeom>
          <a:solidFill>
            <a:schemeClr val="hlink"/>
          </a:solidFill>
          <a:ln w="19050">
            <a:solidFill>
              <a:srgbClr val="808080"/>
            </a:solidFill>
            <a:miter lim="800000"/>
            <a:headEnd/>
            <a:tailEnd/>
          </a:ln>
        </p:spPr>
        <p:txBody>
          <a:bodyPr/>
          <a:lstStyle/>
          <a:p>
            <a:pPr algn="ctr">
              <a:spcAft>
                <a:spcPts val="600"/>
              </a:spcAft>
            </a:pPr>
            <a:r>
              <a:rPr lang="en-US" sz="1000" b="1">
                <a:solidFill>
                  <a:srgbClr val="000000"/>
                </a:solidFill>
                <a:latin typeface="Arial" charset="0"/>
              </a:rPr>
              <a:t>Incident Command Post</a:t>
            </a:r>
          </a:p>
        </p:txBody>
      </p:sp>
      <p:sp>
        <p:nvSpPr>
          <p:cNvPr id="15390" name="Text Box 30"/>
          <p:cNvSpPr txBox="1">
            <a:spLocks noChangeArrowheads="1"/>
          </p:cNvSpPr>
          <p:nvPr/>
        </p:nvSpPr>
        <p:spPr bwMode="auto">
          <a:xfrm>
            <a:off x="1384300" y="5915025"/>
            <a:ext cx="1087438" cy="552450"/>
          </a:xfrm>
          <a:prstGeom prst="rect">
            <a:avLst/>
          </a:prstGeom>
          <a:solidFill>
            <a:schemeClr val="hlink"/>
          </a:solidFill>
          <a:ln w="19050">
            <a:solidFill>
              <a:srgbClr val="808080"/>
            </a:solidFill>
            <a:miter lim="800000"/>
            <a:headEnd/>
            <a:tailEnd/>
          </a:ln>
        </p:spPr>
        <p:txBody>
          <a:bodyPr/>
          <a:lstStyle/>
          <a:p>
            <a:pPr algn="ctr">
              <a:spcAft>
                <a:spcPts val="600"/>
              </a:spcAft>
            </a:pPr>
            <a:r>
              <a:rPr lang="en-US" sz="1000" b="1">
                <a:solidFill>
                  <a:srgbClr val="000000"/>
                </a:solidFill>
                <a:latin typeface="Arial" charset="0"/>
              </a:rPr>
              <a:t>Incident Command Post</a:t>
            </a:r>
          </a:p>
        </p:txBody>
      </p:sp>
      <p:sp>
        <p:nvSpPr>
          <p:cNvPr id="15391" name="Line 31"/>
          <p:cNvSpPr>
            <a:spLocks noChangeShapeType="1"/>
          </p:cNvSpPr>
          <p:nvPr/>
        </p:nvSpPr>
        <p:spPr bwMode="auto">
          <a:xfrm>
            <a:off x="7732713" y="1546225"/>
            <a:ext cx="1236662" cy="0"/>
          </a:xfrm>
          <a:prstGeom prst="line">
            <a:avLst/>
          </a:prstGeom>
          <a:noFill/>
          <a:ln w="9525">
            <a:solidFill>
              <a:schemeClr val="accent1"/>
            </a:solidFill>
            <a:round/>
            <a:headEnd/>
            <a:tailEnd/>
          </a:ln>
        </p:spPr>
        <p:txBody>
          <a:bodyPr/>
          <a:lstStyle/>
          <a:p>
            <a:endParaRPr lang="en-US"/>
          </a:p>
        </p:txBody>
      </p:sp>
      <p:sp>
        <p:nvSpPr>
          <p:cNvPr id="15392" name="Rectangle 32"/>
          <p:cNvSpPr>
            <a:spLocks noChangeArrowheads="1"/>
          </p:cNvSpPr>
          <p:nvPr/>
        </p:nvSpPr>
        <p:spPr bwMode="auto">
          <a:xfrm>
            <a:off x="7997825" y="1325563"/>
            <a:ext cx="747713" cy="368300"/>
          </a:xfrm>
          <a:prstGeom prst="rect">
            <a:avLst/>
          </a:prstGeom>
          <a:solidFill>
            <a:srgbClr val="002F80"/>
          </a:solidFill>
          <a:ln w="9525">
            <a:noFill/>
            <a:miter lim="800000"/>
            <a:headEnd/>
            <a:tailEnd/>
          </a:ln>
        </p:spPr>
        <p:txBody>
          <a:bodyPr wrap="none" anchor="ctr"/>
          <a:lstStyle/>
          <a:p>
            <a:endParaRPr lang="en-US"/>
          </a:p>
        </p:txBody>
      </p:sp>
      <p:sp>
        <p:nvSpPr>
          <p:cNvPr id="15393" name="Line 33"/>
          <p:cNvSpPr>
            <a:spLocks noChangeShapeType="1"/>
          </p:cNvSpPr>
          <p:nvPr/>
        </p:nvSpPr>
        <p:spPr bwMode="auto">
          <a:xfrm>
            <a:off x="5181600" y="1524000"/>
            <a:ext cx="2441575" cy="20638"/>
          </a:xfrm>
          <a:prstGeom prst="line">
            <a:avLst/>
          </a:prstGeom>
          <a:noFill/>
          <a:ln w="9525">
            <a:solidFill>
              <a:schemeClr val="accent1"/>
            </a:solidFill>
            <a:round/>
            <a:headEnd/>
            <a:tailEnd/>
          </a:ln>
        </p:spPr>
        <p:txBody>
          <a:bodyPr/>
          <a:lstStyle/>
          <a:p>
            <a:endParaRPr lang="en-US"/>
          </a:p>
        </p:txBody>
      </p:sp>
      <p:sp>
        <p:nvSpPr>
          <p:cNvPr id="15394" name="Line 34"/>
          <p:cNvSpPr>
            <a:spLocks noChangeShapeType="1"/>
          </p:cNvSpPr>
          <p:nvPr/>
        </p:nvSpPr>
        <p:spPr bwMode="auto">
          <a:xfrm flipV="1">
            <a:off x="373063" y="1524000"/>
            <a:ext cx="4732337" cy="20638"/>
          </a:xfrm>
          <a:prstGeom prst="line">
            <a:avLst/>
          </a:prstGeom>
          <a:noFill/>
          <a:ln w="9525">
            <a:solidFill>
              <a:schemeClr val="accent1"/>
            </a:solidFill>
            <a:round/>
            <a:headEnd/>
            <a:tailEnd/>
          </a:ln>
        </p:spPr>
        <p:txBody>
          <a:bodyPr/>
          <a:lstStyle/>
          <a:p>
            <a:endParaRPr lang="en-US"/>
          </a:p>
        </p:txBody>
      </p:sp>
      <p:sp>
        <p:nvSpPr>
          <p:cNvPr id="15395" name="Rectangle 35"/>
          <p:cNvSpPr>
            <a:spLocks noChangeArrowheads="1"/>
          </p:cNvSpPr>
          <p:nvPr/>
        </p:nvSpPr>
        <p:spPr bwMode="auto">
          <a:xfrm>
            <a:off x="6096000" y="1371600"/>
            <a:ext cx="771525" cy="368300"/>
          </a:xfrm>
          <a:prstGeom prst="rect">
            <a:avLst/>
          </a:prstGeom>
          <a:solidFill>
            <a:srgbClr val="002F80"/>
          </a:solidFill>
          <a:ln w="9525">
            <a:noFill/>
            <a:miter lim="800000"/>
            <a:headEnd/>
            <a:tailEnd/>
          </a:ln>
        </p:spPr>
        <p:txBody>
          <a:bodyPr wrap="none" anchor="ctr"/>
          <a:lstStyle/>
          <a:p>
            <a:endParaRPr lang="en-US"/>
          </a:p>
        </p:txBody>
      </p:sp>
      <p:sp>
        <p:nvSpPr>
          <p:cNvPr id="15396" name="Rectangle 36"/>
          <p:cNvSpPr>
            <a:spLocks noChangeArrowheads="1"/>
          </p:cNvSpPr>
          <p:nvPr/>
        </p:nvSpPr>
        <p:spPr bwMode="auto">
          <a:xfrm>
            <a:off x="2514600" y="1371600"/>
            <a:ext cx="771525" cy="368300"/>
          </a:xfrm>
          <a:prstGeom prst="rect">
            <a:avLst/>
          </a:prstGeom>
          <a:solidFill>
            <a:srgbClr val="002F80"/>
          </a:solidFill>
          <a:ln w="9525">
            <a:noFill/>
            <a:miter lim="800000"/>
            <a:headEnd/>
            <a:tailEnd/>
          </a:ln>
        </p:spPr>
        <p:txBody>
          <a:bodyPr wrap="none" anchor="ctr"/>
          <a:lstStyle/>
          <a:p>
            <a:endParaRPr lang="en-US"/>
          </a:p>
        </p:txBody>
      </p:sp>
      <p:sp>
        <p:nvSpPr>
          <p:cNvPr id="15397" name="Text Box 37"/>
          <p:cNvSpPr txBox="1">
            <a:spLocks noChangeArrowheads="1"/>
          </p:cNvSpPr>
          <p:nvPr/>
        </p:nvSpPr>
        <p:spPr bwMode="auto">
          <a:xfrm>
            <a:off x="2438400" y="1447800"/>
            <a:ext cx="977900" cy="277813"/>
          </a:xfrm>
          <a:prstGeom prst="rect">
            <a:avLst/>
          </a:prstGeom>
          <a:noFill/>
          <a:ln w="9525">
            <a:noFill/>
            <a:miter lim="800000"/>
            <a:headEnd/>
            <a:tailEnd/>
          </a:ln>
        </p:spPr>
        <p:txBody>
          <a:bodyPr/>
          <a:lstStyle/>
          <a:p>
            <a:pPr algn="ctr"/>
            <a:r>
              <a:rPr lang="en-US" sz="1000" b="1">
                <a:latin typeface="Arial" charset="0"/>
              </a:rPr>
              <a:t>Field Level</a:t>
            </a:r>
          </a:p>
        </p:txBody>
      </p:sp>
      <p:sp>
        <p:nvSpPr>
          <p:cNvPr id="15398" name="Text Box 38"/>
          <p:cNvSpPr txBox="1">
            <a:spLocks noChangeArrowheads="1"/>
          </p:cNvSpPr>
          <p:nvPr/>
        </p:nvSpPr>
        <p:spPr bwMode="auto">
          <a:xfrm>
            <a:off x="6096000" y="1371600"/>
            <a:ext cx="738188" cy="355600"/>
          </a:xfrm>
          <a:prstGeom prst="rect">
            <a:avLst/>
          </a:prstGeom>
          <a:noFill/>
          <a:ln w="9525">
            <a:noFill/>
            <a:miter lim="800000"/>
            <a:headEnd/>
            <a:tailEnd/>
          </a:ln>
        </p:spPr>
        <p:txBody>
          <a:bodyPr/>
          <a:lstStyle/>
          <a:p>
            <a:pPr algn="ctr">
              <a:spcBef>
                <a:spcPts val="1800"/>
              </a:spcBef>
              <a:spcAft>
                <a:spcPts val="900"/>
              </a:spcAft>
            </a:pPr>
            <a:r>
              <a:rPr lang="en-US" sz="1000" b="1">
                <a:latin typeface="Arial" charset="0"/>
              </a:rPr>
              <a:t>Regional Level</a:t>
            </a:r>
          </a:p>
        </p:txBody>
      </p:sp>
      <p:sp>
        <p:nvSpPr>
          <p:cNvPr id="15399" name="Text Box 39"/>
          <p:cNvSpPr txBox="1">
            <a:spLocks noChangeArrowheads="1"/>
          </p:cNvSpPr>
          <p:nvPr/>
        </p:nvSpPr>
        <p:spPr bwMode="auto">
          <a:xfrm>
            <a:off x="8021638" y="1338263"/>
            <a:ext cx="688975" cy="355600"/>
          </a:xfrm>
          <a:prstGeom prst="rect">
            <a:avLst/>
          </a:prstGeom>
          <a:noFill/>
          <a:ln w="9525">
            <a:noFill/>
            <a:miter lim="800000"/>
            <a:headEnd/>
            <a:tailEnd/>
          </a:ln>
        </p:spPr>
        <p:txBody>
          <a:bodyPr/>
          <a:lstStyle/>
          <a:p>
            <a:pPr algn="ctr">
              <a:spcBef>
                <a:spcPts val="1800"/>
              </a:spcBef>
              <a:spcAft>
                <a:spcPts val="900"/>
              </a:spcAft>
            </a:pPr>
            <a:r>
              <a:rPr lang="en-US" sz="1000" b="1">
                <a:latin typeface="Arial" charset="0"/>
              </a:rPr>
              <a:t>NationalLevel</a:t>
            </a:r>
          </a:p>
        </p:txBody>
      </p:sp>
      <p:sp>
        <p:nvSpPr>
          <p:cNvPr id="15400" name="Line 40"/>
          <p:cNvSpPr>
            <a:spLocks noChangeShapeType="1"/>
          </p:cNvSpPr>
          <p:nvPr/>
        </p:nvSpPr>
        <p:spPr bwMode="auto">
          <a:xfrm>
            <a:off x="363538" y="1423988"/>
            <a:ext cx="0" cy="234950"/>
          </a:xfrm>
          <a:prstGeom prst="line">
            <a:avLst/>
          </a:prstGeom>
          <a:noFill/>
          <a:ln w="9525">
            <a:solidFill>
              <a:schemeClr val="accent1"/>
            </a:solidFill>
            <a:round/>
            <a:headEnd/>
            <a:tailEnd/>
          </a:ln>
        </p:spPr>
        <p:txBody>
          <a:bodyPr/>
          <a:lstStyle/>
          <a:p>
            <a:endParaRPr lang="en-US"/>
          </a:p>
        </p:txBody>
      </p:sp>
      <p:sp>
        <p:nvSpPr>
          <p:cNvPr id="15401" name="Line 41"/>
          <p:cNvSpPr>
            <a:spLocks noChangeShapeType="1"/>
          </p:cNvSpPr>
          <p:nvPr/>
        </p:nvSpPr>
        <p:spPr bwMode="auto">
          <a:xfrm>
            <a:off x="5105400" y="1447800"/>
            <a:ext cx="0" cy="236538"/>
          </a:xfrm>
          <a:prstGeom prst="line">
            <a:avLst/>
          </a:prstGeom>
          <a:noFill/>
          <a:ln w="9525">
            <a:solidFill>
              <a:schemeClr val="accent1"/>
            </a:solidFill>
            <a:round/>
            <a:headEnd/>
            <a:tailEnd/>
          </a:ln>
        </p:spPr>
        <p:txBody>
          <a:bodyPr/>
          <a:lstStyle/>
          <a:p>
            <a:endParaRPr lang="en-US"/>
          </a:p>
        </p:txBody>
      </p:sp>
      <p:sp>
        <p:nvSpPr>
          <p:cNvPr id="15402" name="Line 42"/>
          <p:cNvSpPr>
            <a:spLocks noChangeShapeType="1"/>
          </p:cNvSpPr>
          <p:nvPr/>
        </p:nvSpPr>
        <p:spPr bwMode="auto">
          <a:xfrm>
            <a:off x="5181600" y="1447800"/>
            <a:ext cx="0" cy="236538"/>
          </a:xfrm>
          <a:prstGeom prst="line">
            <a:avLst/>
          </a:prstGeom>
          <a:noFill/>
          <a:ln w="9525">
            <a:solidFill>
              <a:schemeClr val="accent1"/>
            </a:solidFill>
            <a:round/>
            <a:headEnd/>
            <a:tailEnd/>
          </a:ln>
        </p:spPr>
        <p:txBody>
          <a:bodyPr/>
          <a:lstStyle/>
          <a:p>
            <a:endParaRPr lang="en-US"/>
          </a:p>
        </p:txBody>
      </p:sp>
      <p:sp>
        <p:nvSpPr>
          <p:cNvPr id="15403" name="Line 43"/>
          <p:cNvSpPr>
            <a:spLocks noChangeShapeType="1"/>
          </p:cNvSpPr>
          <p:nvPr/>
        </p:nvSpPr>
        <p:spPr bwMode="auto">
          <a:xfrm>
            <a:off x="7624763" y="1428750"/>
            <a:ext cx="0" cy="236538"/>
          </a:xfrm>
          <a:prstGeom prst="line">
            <a:avLst/>
          </a:prstGeom>
          <a:noFill/>
          <a:ln w="9525">
            <a:solidFill>
              <a:schemeClr val="accent1"/>
            </a:solidFill>
            <a:round/>
            <a:headEnd/>
            <a:tailEnd/>
          </a:ln>
        </p:spPr>
        <p:txBody>
          <a:bodyPr/>
          <a:lstStyle/>
          <a:p>
            <a:endParaRPr lang="en-US"/>
          </a:p>
        </p:txBody>
      </p:sp>
      <p:sp>
        <p:nvSpPr>
          <p:cNvPr id="15404" name="Line 44"/>
          <p:cNvSpPr>
            <a:spLocks noChangeShapeType="1"/>
          </p:cNvSpPr>
          <p:nvPr/>
        </p:nvSpPr>
        <p:spPr bwMode="auto">
          <a:xfrm>
            <a:off x="7732713" y="1439863"/>
            <a:ext cx="0" cy="234950"/>
          </a:xfrm>
          <a:prstGeom prst="line">
            <a:avLst/>
          </a:prstGeom>
          <a:noFill/>
          <a:ln w="9525">
            <a:solidFill>
              <a:schemeClr val="accent1"/>
            </a:solidFill>
            <a:round/>
            <a:headEnd/>
            <a:tailEnd/>
          </a:ln>
        </p:spPr>
        <p:txBody>
          <a:bodyPr/>
          <a:lstStyle/>
          <a:p>
            <a:endParaRPr lang="en-US"/>
          </a:p>
        </p:txBody>
      </p:sp>
      <p:sp>
        <p:nvSpPr>
          <p:cNvPr id="15405" name="Line 45"/>
          <p:cNvSpPr>
            <a:spLocks noChangeShapeType="1"/>
          </p:cNvSpPr>
          <p:nvPr/>
        </p:nvSpPr>
        <p:spPr bwMode="auto">
          <a:xfrm>
            <a:off x="8980488" y="1427163"/>
            <a:ext cx="0" cy="236537"/>
          </a:xfrm>
          <a:prstGeom prst="line">
            <a:avLst/>
          </a:prstGeom>
          <a:noFill/>
          <a:ln w="9525">
            <a:solidFill>
              <a:schemeClr val="accent1"/>
            </a:solidFill>
            <a:round/>
            <a:headEnd/>
            <a:tailEnd/>
          </a:ln>
        </p:spPr>
        <p:txBody>
          <a:bodyPr/>
          <a:lstStyle/>
          <a:p>
            <a:endParaRPr lang="en-US"/>
          </a:p>
        </p:txBody>
      </p:sp>
      <p:sp>
        <p:nvSpPr>
          <p:cNvPr id="15406" name="Text Box 46"/>
          <p:cNvSpPr txBox="1">
            <a:spLocks noChangeArrowheads="1"/>
          </p:cNvSpPr>
          <p:nvPr/>
        </p:nvSpPr>
        <p:spPr bwMode="auto">
          <a:xfrm>
            <a:off x="2590800" y="3138488"/>
            <a:ext cx="1087438" cy="701675"/>
          </a:xfrm>
          <a:prstGeom prst="rect">
            <a:avLst/>
          </a:prstGeom>
          <a:solidFill>
            <a:srgbClr val="FFFF00"/>
          </a:solidFill>
          <a:ln w="19050">
            <a:solidFill>
              <a:srgbClr val="000000"/>
            </a:solidFill>
            <a:miter lim="800000"/>
            <a:headEnd/>
            <a:tailEnd/>
          </a:ln>
        </p:spPr>
        <p:txBody>
          <a:bodyPr/>
          <a:lstStyle/>
          <a:p>
            <a:pPr algn="ctr">
              <a:spcBef>
                <a:spcPts val="1800"/>
              </a:spcBef>
              <a:spcAft>
                <a:spcPts val="900"/>
              </a:spcAft>
            </a:pPr>
            <a:r>
              <a:rPr lang="en-US" sz="1000" b="1">
                <a:solidFill>
                  <a:srgbClr val="000000"/>
                </a:solidFill>
                <a:latin typeface="Arial" charset="0"/>
              </a:rPr>
              <a:t>Local Emergency Operations Center</a:t>
            </a:r>
          </a:p>
        </p:txBody>
      </p:sp>
      <p:sp>
        <p:nvSpPr>
          <p:cNvPr id="15407" name="AutoShape 48"/>
          <p:cNvSpPr>
            <a:spLocks/>
          </p:cNvSpPr>
          <p:nvPr/>
        </p:nvSpPr>
        <p:spPr bwMode="auto">
          <a:xfrm>
            <a:off x="3706813" y="4557713"/>
            <a:ext cx="2279650" cy="862012"/>
          </a:xfrm>
          <a:prstGeom prst="borderCallout2">
            <a:avLst>
              <a:gd name="adj1" fmla="val 13259"/>
              <a:gd name="adj2" fmla="val -3343"/>
              <a:gd name="adj3" fmla="val 13259"/>
              <a:gd name="adj4" fmla="val -29458"/>
              <a:gd name="adj5" fmla="val 52856"/>
              <a:gd name="adj6" fmla="val -56546"/>
            </a:avLst>
          </a:prstGeom>
          <a:solidFill>
            <a:srgbClr val="C0C0C0"/>
          </a:solidFill>
          <a:ln w="19050">
            <a:solidFill>
              <a:srgbClr val="C0C0C0"/>
            </a:solidFill>
            <a:miter lim="800000"/>
            <a:headEnd/>
            <a:tailEnd type="triangle" w="med" len="med"/>
          </a:ln>
        </p:spPr>
        <p:txBody>
          <a:bodyPr/>
          <a:lstStyle/>
          <a:p>
            <a:pPr algn="ctr"/>
            <a:r>
              <a:rPr lang="en-US" sz="1200">
                <a:solidFill>
                  <a:srgbClr val="000000"/>
                </a:solidFill>
                <a:latin typeface="Arial" charset="0"/>
              </a:rPr>
              <a:t>A </a:t>
            </a:r>
            <a:r>
              <a:rPr lang="en-US" sz="1200" b="1">
                <a:solidFill>
                  <a:srgbClr val="000000"/>
                </a:solidFill>
                <a:latin typeface="Arial" charset="0"/>
              </a:rPr>
              <a:t>Local Area Command</a:t>
            </a:r>
            <a:r>
              <a:rPr lang="en-US" sz="1200">
                <a:solidFill>
                  <a:srgbClr val="000000"/>
                </a:solidFill>
                <a:latin typeface="Arial" charset="0"/>
              </a:rPr>
              <a:t> is established when needed due to the complexity or number of incidents.</a:t>
            </a:r>
          </a:p>
        </p:txBody>
      </p:sp>
      <p:sp>
        <p:nvSpPr>
          <p:cNvPr id="15408" name="Text Box 49"/>
          <p:cNvSpPr txBox="1">
            <a:spLocks noChangeArrowheads="1"/>
          </p:cNvSpPr>
          <p:nvPr/>
        </p:nvSpPr>
        <p:spPr bwMode="auto">
          <a:xfrm>
            <a:off x="6426200" y="4333875"/>
            <a:ext cx="2441575" cy="649288"/>
          </a:xfrm>
          <a:prstGeom prst="rect">
            <a:avLst/>
          </a:prstGeom>
          <a:solidFill>
            <a:srgbClr val="C0C0C0"/>
          </a:solidFill>
          <a:ln w="9525">
            <a:solidFill>
              <a:srgbClr val="C0C0C0"/>
            </a:solidFill>
            <a:miter lim="800000"/>
            <a:headEnd/>
            <a:tailEnd/>
          </a:ln>
        </p:spPr>
        <p:txBody>
          <a:bodyPr>
            <a:spAutoFit/>
          </a:bodyPr>
          <a:lstStyle/>
          <a:p>
            <a:pPr algn="ctr"/>
            <a:r>
              <a:rPr lang="en-US" sz="1200" b="1">
                <a:solidFill>
                  <a:srgbClr val="000000"/>
                </a:solidFill>
                <a:latin typeface="Arial" charset="0"/>
              </a:rPr>
              <a:t>Role of regional components </a:t>
            </a:r>
            <a:r>
              <a:rPr lang="en-US" sz="1200">
                <a:solidFill>
                  <a:srgbClr val="000000"/>
                </a:solidFill>
                <a:latin typeface="Arial" charset="0"/>
              </a:rPr>
              <a:t>varies depending on scope and magnitude of the incident.</a:t>
            </a:r>
          </a:p>
        </p:txBody>
      </p:sp>
      <p:sp>
        <p:nvSpPr>
          <p:cNvPr id="15409" name="Line 50"/>
          <p:cNvSpPr>
            <a:spLocks noChangeShapeType="1"/>
          </p:cNvSpPr>
          <p:nvPr/>
        </p:nvSpPr>
        <p:spPr bwMode="auto">
          <a:xfrm flipH="1" flipV="1">
            <a:off x="7377113" y="3841750"/>
            <a:ext cx="225425" cy="438150"/>
          </a:xfrm>
          <a:prstGeom prst="line">
            <a:avLst/>
          </a:prstGeom>
          <a:noFill/>
          <a:ln w="19050">
            <a:solidFill>
              <a:srgbClr val="C0C0C0"/>
            </a:solidFill>
            <a:round/>
            <a:headEnd/>
            <a:tailEnd type="triangle" w="med" len="med"/>
          </a:ln>
        </p:spPr>
        <p:txBody>
          <a:bodyPr/>
          <a:lstStyle/>
          <a:p>
            <a:endParaRPr lang="en-US"/>
          </a:p>
        </p:txBody>
      </p:sp>
      <p:sp>
        <p:nvSpPr>
          <p:cNvPr id="15410" name="Text Box 51"/>
          <p:cNvSpPr txBox="1">
            <a:spLocks noChangeArrowheads="1"/>
          </p:cNvSpPr>
          <p:nvPr/>
        </p:nvSpPr>
        <p:spPr bwMode="auto">
          <a:xfrm>
            <a:off x="150813" y="1990725"/>
            <a:ext cx="4354512" cy="488950"/>
          </a:xfrm>
          <a:prstGeom prst="rect">
            <a:avLst/>
          </a:prstGeom>
          <a:noFill/>
          <a:ln w="9525">
            <a:noFill/>
            <a:miter lim="800000"/>
            <a:headEnd/>
            <a:tailEnd/>
          </a:ln>
        </p:spPr>
        <p:txBody>
          <a:bodyPr/>
          <a:lstStyle/>
          <a:p>
            <a:r>
              <a:rPr lang="en-US" b="1">
                <a:solidFill>
                  <a:srgbClr val="FFFF00"/>
                </a:solidFill>
                <a:latin typeface="Arial" charset="0"/>
              </a:rPr>
              <a:t>Multiagency Coordination System</a:t>
            </a:r>
          </a:p>
          <a:p>
            <a:endParaRPr lang="en-US" sz="900" b="1">
              <a:solidFill>
                <a:srgbClr val="FFFF00"/>
              </a:solidFill>
              <a:latin typeface="Arial" charset="0"/>
            </a:endParaRPr>
          </a:p>
          <a:p>
            <a:endParaRPr lang="en-US" sz="1200">
              <a:solidFill>
                <a:srgbClr val="FFFF00"/>
              </a:solidFill>
              <a:latin typeface="Arial" charset="0"/>
            </a:endParaRPr>
          </a:p>
          <a:p>
            <a:endParaRPr lang="en-US" sz="1000">
              <a:solidFill>
                <a:srgbClr val="FFFF00"/>
              </a:solidFill>
              <a:latin typeface="Arial" charset="0"/>
            </a:endParaRPr>
          </a:p>
          <a:p>
            <a:endParaRPr lang="en-US" sz="1200">
              <a:solidFill>
                <a:srgbClr val="FFFF00"/>
              </a:solidFill>
              <a:latin typeface="Arial" charset="0"/>
            </a:endParaRPr>
          </a:p>
        </p:txBody>
      </p:sp>
      <p:sp>
        <p:nvSpPr>
          <p:cNvPr id="15411" name="Rectangle 52"/>
          <p:cNvSpPr>
            <a:spLocks noChangeArrowheads="1"/>
          </p:cNvSpPr>
          <p:nvPr/>
        </p:nvSpPr>
        <p:spPr bwMode="auto">
          <a:xfrm flipV="1">
            <a:off x="0" y="1052513"/>
            <a:ext cx="9144000" cy="152400"/>
          </a:xfrm>
          <a:prstGeom prst="rect">
            <a:avLst/>
          </a:prstGeom>
          <a:gradFill rotWithShape="0">
            <a:gsLst>
              <a:gs pos="0">
                <a:srgbClr val="000000"/>
              </a:gs>
              <a:gs pos="50000">
                <a:srgbClr val="FF0033"/>
              </a:gs>
              <a:gs pos="100000">
                <a:srgbClr val="000000"/>
              </a:gs>
            </a:gsLst>
            <a:lin ang="5400000" scaled="1"/>
          </a:gradFill>
          <a:ln w="9525">
            <a:no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911225"/>
            <a:ext cx="9144000" cy="0"/>
          </a:xfrm>
          <a:prstGeom prst="rect">
            <a:avLst/>
          </a:prstGeom>
          <a:noFill/>
          <a:ln w="9525">
            <a:noFill/>
            <a:miter lim="800000"/>
            <a:headEnd/>
            <a:tailEnd/>
          </a:ln>
        </p:spPr>
        <p:txBody>
          <a:bodyPr wrap="none" anchor="ctr">
            <a:spAutoFit/>
          </a:bodyPr>
          <a:lstStyle/>
          <a:p>
            <a:endParaRPr lang="en-US"/>
          </a:p>
        </p:txBody>
      </p:sp>
      <p:sp>
        <p:nvSpPr>
          <p:cNvPr id="16387" name="Rectangle 3"/>
          <p:cNvSpPr>
            <a:spLocks noChangeArrowheads="1"/>
          </p:cNvSpPr>
          <p:nvPr/>
        </p:nvSpPr>
        <p:spPr bwMode="auto">
          <a:xfrm>
            <a:off x="0" y="2844800"/>
            <a:ext cx="227013" cy="274638"/>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endParaRPr lang="en-US">
              <a:latin typeface="Arial" charset="0"/>
            </a:endParaRPr>
          </a:p>
        </p:txBody>
      </p:sp>
      <p:sp>
        <p:nvSpPr>
          <p:cNvPr id="16388" name="Rectangle 4"/>
          <p:cNvSpPr>
            <a:spLocks noChangeArrowheads="1"/>
          </p:cNvSpPr>
          <p:nvPr/>
        </p:nvSpPr>
        <p:spPr bwMode="auto">
          <a:xfrm>
            <a:off x="0" y="5672138"/>
            <a:ext cx="258763" cy="274637"/>
          </a:xfrm>
          <a:prstGeom prst="rect">
            <a:avLst/>
          </a:prstGeom>
          <a:noFill/>
          <a:ln w="9525">
            <a:noFill/>
            <a:miter lim="800000"/>
            <a:headEnd/>
            <a:tailEnd/>
          </a:ln>
        </p:spPr>
        <p:txBody>
          <a:bodyPr wrap="none" anchor="ctr">
            <a:spAutoFit/>
          </a:bodyPr>
          <a:lstStyle/>
          <a:p>
            <a:pPr eaLnBrk="1" hangingPunct="1"/>
            <a:r>
              <a:rPr lang="en-US" sz="1200">
                <a:latin typeface="Arial" charset="0"/>
                <a:cs typeface="Times New Roman" pitchFamily="18" charset="0"/>
              </a:rPr>
              <a:t> </a:t>
            </a:r>
            <a:r>
              <a:rPr lang="en-US" sz="900">
                <a:latin typeface="Arial" charset="0"/>
              </a:rPr>
              <a:t> </a:t>
            </a:r>
            <a:endParaRPr lang="en-US">
              <a:latin typeface="Arial" charset="0"/>
            </a:endParaRPr>
          </a:p>
        </p:txBody>
      </p:sp>
      <p:grpSp>
        <p:nvGrpSpPr>
          <p:cNvPr id="2" name="Group 5"/>
          <p:cNvGrpSpPr>
            <a:grpSpLocks/>
          </p:cNvGrpSpPr>
          <p:nvPr/>
        </p:nvGrpSpPr>
        <p:grpSpPr bwMode="auto">
          <a:xfrm>
            <a:off x="1371600" y="638175"/>
            <a:ext cx="6372225" cy="6105525"/>
            <a:chOff x="0" y="574"/>
            <a:chExt cx="3888" cy="4560"/>
          </a:xfrm>
        </p:grpSpPr>
        <p:pic>
          <p:nvPicPr>
            <p:cNvPr id="16391" name="Picture 6"/>
            <p:cNvPicPr>
              <a:picLocks noChangeAspect="1" noChangeArrowheads="1"/>
            </p:cNvPicPr>
            <p:nvPr/>
          </p:nvPicPr>
          <p:blipFill>
            <a:blip r:embed="rId3" cstate="print"/>
            <a:srcRect/>
            <a:stretch>
              <a:fillRect/>
            </a:stretch>
          </p:blipFill>
          <p:spPr bwMode="auto">
            <a:xfrm>
              <a:off x="0" y="574"/>
              <a:ext cx="3888" cy="1218"/>
            </a:xfrm>
            <a:prstGeom prst="rect">
              <a:avLst/>
            </a:prstGeom>
            <a:noFill/>
            <a:ln w="9525">
              <a:noFill/>
              <a:miter lim="800000"/>
              <a:headEnd/>
              <a:tailEnd/>
            </a:ln>
          </p:spPr>
        </p:pic>
        <p:pic>
          <p:nvPicPr>
            <p:cNvPr id="16392" name="Picture 7"/>
            <p:cNvPicPr>
              <a:picLocks noChangeAspect="1" noChangeArrowheads="1"/>
            </p:cNvPicPr>
            <p:nvPr/>
          </p:nvPicPr>
          <p:blipFill>
            <a:blip r:embed="rId4" cstate="print"/>
            <a:srcRect/>
            <a:stretch>
              <a:fillRect/>
            </a:stretch>
          </p:blipFill>
          <p:spPr bwMode="auto">
            <a:xfrm>
              <a:off x="0" y="1776"/>
              <a:ext cx="3888" cy="1608"/>
            </a:xfrm>
            <a:prstGeom prst="rect">
              <a:avLst/>
            </a:prstGeom>
            <a:noFill/>
            <a:ln w="9525">
              <a:noFill/>
              <a:miter lim="800000"/>
              <a:headEnd/>
              <a:tailEnd/>
            </a:ln>
          </p:spPr>
        </p:pic>
        <p:pic>
          <p:nvPicPr>
            <p:cNvPr id="16393" name="Picture 8"/>
            <p:cNvPicPr>
              <a:picLocks noChangeAspect="1" noChangeArrowheads="1"/>
            </p:cNvPicPr>
            <p:nvPr/>
          </p:nvPicPr>
          <p:blipFill>
            <a:blip r:embed="rId5" cstate="print"/>
            <a:srcRect/>
            <a:stretch>
              <a:fillRect/>
            </a:stretch>
          </p:blipFill>
          <p:spPr bwMode="auto">
            <a:xfrm>
              <a:off x="0" y="3360"/>
              <a:ext cx="3888" cy="1774"/>
            </a:xfrm>
            <a:prstGeom prst="rect">
              <a:avLst/>
            </a:prstGeom>
            <a:noFill/>
            <a:ln w="9525">
              <a:noFill/>
              <a:miter lim="800000"/>
              <a:headEnd/>
              <a:tailEnd/>
            </a:ln>
          </p:spPr>
        </p:pic>
      </p:grpSp>
      <p:sp>
        <p:nvSpPr>
          <p:cNvPr id="16390" name="Rectangle 9"/>
          <p:cNvSpPr>
            <a:spLocks noChangeArrowheads="1"/>
          </p:cNvSpPr>
          <p:nvPr/>
        </p:nvSpPr>
        <p:spPr bwMode="auto">
          <a:xfrm>
            <a:off x="111125" y="128588"/>
            <a:ext cx="9032875" cy="427037"/>
          </a:xfrm>
          <a:prstGeom prst="rect">
            <a:avLst/>
          </a:prstGeom>
          <a:noFill/>
          <a:ln w="9525">
            <a:noFill/>
            <a:miter lim="800000"/>
            <a:headEnd/>
            <a:tailEnd/>
          </a:ln>
        </p:spPr>
        <p:txBody>
          <a:bodyPr wrap="none">
            <a:spAutoFit/>
          </a:bodyPr>
          <a:lstStyle/>
          <a:p>
            <a:r>
              <a:rPr lang="en-US" sz="2200" b="1"/>
              <a:t>Flow of Requests and Assistance During Large-Scale Incidents</a:t>
            </a:r>
            <a:r>
              <a:rPr lang="en-US" sz="220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1295400"/>
            <a:ext cx="9144000" cy="2282825"/>
          </a:xfrm>
          <a:prstGeom prst="rect">
            <a:avLst/>
          </a:prstGeom>
          <a:noFill/>
          <a:ln w="9525">
            <a:noFill/>
            <a:miter lim="800000"/>
            <a:headEnd/>
            <a:tailEnd/>
          </a:ln>
          <a:effectLst/>
        </p:spPr>
        <p:txBody>
          <a:bodyPr>
            <a:spAutoFit/>
          </a:bodyPr>
          <a:lstStyle/>
          <a:p>
            <a:pPr eaLnBrk="1" hangingPunct="1"/>
            <a:r>
              <a:rPr lang="en-US" sz="2400" b="1">
                <a:latin typeface="Arial" charset="0"/>
              </a:rPr>
              <a:t>Preparedness</a:t>
            </a:r>
            <a:r>
              <a:rPr lang="en-US" sz="2400">
                <a:latin typeface="Arial" charset="0"/>
              </a:rPr>
              <a:t> </a:t>
            </a:r>
          </a:p>
          <a:p>
            <a:pPr eaLnBrk="1" hangingPunct="1">
              <a:buFontTx/>
              <a:buChar char="•"/>
            </a:pPr>
            <a:r>
              <a:rPr lang="en-US" sz="2400">
                <a:latin typeface="Arial" charset="0"/>
              </a:rPr>
              <a:t>This component was greatly expanded to highlight the </a:t>
            </a:r>
            <a:r>
              <a:rPr lang="en-US" sz="2400" b="1" i="1">
                <a:latin typeface="Arial" charset="0"/>
              </a:rPr>
              <a:t>importance of preparedness within NIMS</a:t>
            </a:r>
            <a:r>
              <a:rPr lang="en-US" sz="2400">
                <a:latin typeface="Arial" charset="0"/>
              </a:rPr>
              <a:t>, and define its relationship to all other components. Examples include: </a:t>
            </a:r>
          </a:p>
          <a:p>
            <a:pPr eaLnBrk="1" hangingPunct="1">
              <a:buFontTx/>
              <a:buChar char="•"/>
            </a:pPr>
            <a:r>
              <a:rPr lang="en-US" sz="2400" b="1" i="1">
                <a:latin typeface="Arial" charset="0"/>
              </a:rPr>
              <a:t>Additional roles of elected and appointed officials</a:t>
            </a:r>
            <a:r>
              <a:rPr lang="en-US" sz="2400">
                <a:latin typeface="Arial" charset="0"/>
              </a:rPr>
              <a:t> to define their responsibilities prior to and during an incident </a:t>
            </a:r>
          </a:p>
        </p:txBody>
      </p:sp>
      <p:sp>
        <p:nvSpPr>
          <p:cNvPr id="5125" name="Rectangle 5"/>
          <p:cNvSpPr>
            <a:spLocks noChangeArrowheads="1"/>
          </p:cNvSpPr>
          <p:nvPr/>
        </p:nvSpPr>
        <p:spPr bwMode="auto">
          <a:xfrm>
            <a:off x="762000" y="152400"/>
            <a:ext cx="7923213" cy="822325"/>
          </a:xfrm>
          <a:prstGeom prst="rect">
            <a:avLst/>
          </a:prstGeom>
          <a:noFill/>
          <a:ln w="9525">
            <a:noFill/>
            <a:miter lim="800000"/>
            <a:headEnd/>
            <a:tailEnd/>
          </a:ln>
          <a:effectLst/>
        </p:spPr>
        <p:txBody>
          <a:bodyPr wrap="none">
            <a:spAutoFit/>
          </a:bodyPr>
          <a:lstStyle/>
          <a:p>
            <a:pPr algn="ctr" eaLnBrk="1" hangingPunct="1"/>
            <a:r>
              <a:rPr lang="en-US" sz="2400" b="1">
                <a:latin typeface="Arial" charset="0"/>
              </a:rPr>
              <a:t>2008 NIMS</a:t>
            </a:r>
          </a:p>
          <a:p>
            <a:pPr algn="ctr" eaLnBrk="1" hangingPunct="1"/>
            <a:r>
              <a:rPr lang="en-US" sz="2400" b="1">
                <a:latin typeface="Arial" charset="0"/>
              </a:rPr>
              <a:t>COMPONENT-BY-COMPONENT</a:t>
            </a:r>
            <a:r>
              <a:rPr lang="en-US" sz="1800" b="1">
                <a:latin typeface="Arial" charset="0"/>
              </a:rPr>
              <a:t> CHANGES AND ADDITIONS</a:t>
            </a:r>
            <a:r>
              <a:rPr lang="en-US" sz="1800">
                <a:latin typeface="Arial" charset="0"/>
              </a:rPr>
              <a:t> </a:t>
            </a:r>
          </a:p>
        </p:txBody>
      </p:sp>
      <p:graphicFrame>
        <p:nvGraphicFramePr>
          <p:cNvPr id="5150" name="Group 30"/>
          <p:cNvGraphicFramePr>
            <a:graphicFrameLocks noGrp="1"/>
          </p:cNvGraphicFramePr>
          <p:nvPr/>
        </p:nvGraphicFramePr>
        <p:xfrm>
          <a:off x="2514600" y="3581400"/>
          <a:ext cx="3657600" cy="3108960"/>
        </p:xfrm>
        <a:graphic>
          <a:graphicData uri="http://schemas.openxmlformats.org/drawingml/2006/table">
            <a:tbl>
              <a:tblPr/>
              <a:tblGrid>
                <a:gridCol w="3657600"/>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Major Responsibilities of Elected and Appointed Officials </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Clearly state agency/jurisdiction policy </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Evaluate effectiveness and correct deficiencies </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pPr>
                      <a:r>
                        <a:rPr kumimoji="0" lang="en-US" sz="2000" b="1" i="0" u="none" strike="noStrike" cap="none" normalizeH="0" baseline="0" smtClean="0">
                          <a:ln>
                            <a:noFill/>
                          </a:ln>
                          <a:solidFill>
                            <a:schemeClr val="tx1"/>
                          </a:solidFill>
                          <a:effectLst/>
                          <a:latin typeface="Arial" charset="0"/>
                          <a:ea typeface="Times New Roman" pitchFamily="18" charset="0"/>
                          <a:cs typeface="Arial" charset="0"/>
                        </a:rPr>
                        <a:t>Support a multiagency approach </a:t>
                      </a:r>
                      <a:endParaRPr kumimoji="0" lang="en-US" sz="2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151" name="Picture 31" descr="MCBD07044_0000[1]"/>
          <p:cNvPicPr>
            <a:picLocks noChangeAspect="1" noChangeArrowheads="1"/>
          </p:cNvPicPr>
          <p:nvPr/>
        </p:nvPicPr>
        <p:blipFill>
          <a:blip r:embed="rId3" cstate="print"/>
          <a:srcRect/>
          <a:stretch>
            <a:fillRect/>
          </a:stretch>
        </p:blipFill>
        <p:spPr bwMode="auto">
          <a:xfrm>
            <a:off x="6405563" y="4291013"/>
            <a:ext cx="1703387" cy="1819275"/>
          </a:xfrm>
          <a:prstGeom prst="rect">
            <a:avLst/>
          </a:prstGeom>
          <a:noFill/>
        </p:spPr>
      </p:pic>
      <p:pic>
        <p:nvPicPr>
          <p:cNvPr id="5152" name="Picture 32" descr="MCj03186600000[1]"/>
          <p:cNvPicPr>
            <a:picLocks noChangeAspect="1" noChangeArrowheads="1"/>
          </p:cNvPicPr>
          <p:nvPr/>
        </p:nvPicPr>
        <p:blipFill>
          <a:blip r:embed="rId4" cstate="print"/>
          <a:srcRect/>
          <a:stretch>
            <a:fillRect/>
          </a:stretch>
        </p:blipFill>
        <p:spPr bwMode="auto">
          <a:xfrm>
            <a:off x="736600" y="4064000"/>
            <a:ext cx="1268413" cy="18161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Text Box 5"/>
          <p:cNvSpPr txBox="1">
            <a:spLocks noChangeArrowheads="1"/>
          </p:cNvSpPr>
          <p:nvPr/>
        </p:nvSpPr>
        <p:spPr bwMode="auto">
          <a:xfrm>
            <a:off x="228600" y="1252538"/>
            <a:ext cx="8610600" cy="4789487"/>
          </a:xfrm>
          <a:prstGeom prst="rect">
            <a:avLst/>
          </a:prstGeom>
          <a:noFill/>
          <a:ln w="9525">
            <a:noFill/>
            <a:miter lim="800000"/>
            <a:headEnd/>
            <a:tailEnd/>
          </a:ln>
          <a:effectLst/>
        </p:spPr>
        <p:txBody>
          <a:bodyPr>
            <a:spAutoFit/>
          </a:bodyPr>
          <a:lstStyle/>
          <a:p>
            <a:r>
              <a:rPr lang="en-US" sz="2800"/>
              <a:t>Added </a:t>
            </a:r>
            <a:r>
              <a:rPr lang="en-US" sz="2800" b="1" i="1"/>
              <a:t>key roles of NGOs and private sector</a:t>
            </a:r>
            <a:r>
              <a:rPr lang="en-US" sz="2800"/>
              <a:t>, detailing how they should be integrated into preparedness efforts </a:t>
            </a:r>
          </a:p>
          <a:p>
            <a:r>
              <a:rPr lang="en-US" sz="2800"/>
              <a:t>Added information on Continuity of Operations (COOP) and Continuity of Government (COG) planning to help ensure the maintenance of essential functions during incidents </a:t>
            </a:r>
          </a:p>
          <a:p>
            <a:r>
              <a:rPr lang="en-US" sz="2800" b="1" i="1"/>
              <a:t>Expanded information on mutual aid agreements and assistance agreements, describing the various types of agreements and the potential elements they should include</a:t>
            </a:r>
          </a:p>
        </p:txBody>
      </p:sp>
      <p:pic>
        <p:nvPicPr>
          <p:cNvPr id="134152" name="Picture 8" descr="American Red Cross">
            <a:hlinkClick r:id="rId3"/>
          </p:cNvPr>
          <p:cNvPicPr>
            <a:picLocks noChangeAspect="1" noChangeArrowheads="1"/>
          </p:cNvPicPr>
          <p:nvPr/>
        </p:nvPicPr>
        <p:blipFill>
          <a:blip r:embed="rId4" cstate="print"/>
          <a:srcRect/>
          <a:stretch>
            <a:fillRect/>
          </a:stretch>
        </p:blipFill>
        <p:spPr bwMode="auto">
          <a:xfrm>
            <a:off x="6453188" y="6015038"/>
            <a:ext cx="1609725" cy="485775"/>
          </a:xfrm>
          <a:prstGeom prst="rect">
            <a:avLst/>
          </a:prstGeom>
          <a:noFill/>
        </p:spPr>
      </p:pic>
      <p:pic>
        <p:nvPicPr>
          <p:cNvPr id="134155" name="Picture 11" descr="Wal-Mart">
            <a:hlinkClick r:id="rId5"/>
          </p:cNvPr>
          <p:cNvPicPr>
            <a:picLocks noChangeAspect="1" noChangeArrowheads="1"/>
          </p:cNvPicPr>
          <p:nvPr/>
        </p:nvPicPr>
        <p:blipFill>
          <a:blip r:embed="rId6" cstate="print"/>
          <a:srcRect/>
          <a:stretch>
            <a:fillRect/>
          </a:stretch>
        </p:blipFill>
        <p:spPr bwMode="auto">
          <a:xfrm>
            <a:off x="814388" y="6281738"/>
            <a:ext cx="1685925" cy="219075"/>
          </a:xfrm>
          <a:prstGeom prst="rect">
            <a:avLst/>
          </a:prstGeom>
          <a:noFill/>
        </p:spPr>
      </p:pic>
      <p:sp>
        <p:nvSpPr>
          <p:cNvPr id="134156" name="Rectangle 12"/>
          <p:cNvSpPr>
            <a:spLocks noChangeArrowheads="1"/>
          </p:cNvSpPr>
          <p:nvPr/>
        </p:nvSpPr>
        <p:spPr bwMode="auto">
          <a:xfrm>
            <a:off x="500063" y="52388"/>
            <a:ext cx="8445500" cy="1066800"/>
          </a:xfrm>
          <a:prstGeom prst="rect">
            <a:avLst/>
          </a:prstGeom>
          <a:noFill/>
          <a:ln w="9525">
            <a:noFill/>
            <a:miter lim="800000"/>
            <a:headEnd/>
            <a:tailEnd/>
          </a:ln>
          <a:effectLst/>
        </p:spPr>
        <p:txBody>
          <a:bodyPr wrap="none">
            <a:spAutoFit/>
          </a:bodyPr>
          <a:lstStyle/>
          <a:p>
            <a:pPr algn="ctr" eaLnBrk="1" hangingPunct="1"/>
            <a:r>
              <a:rPr lang="en-US" sz="3200" b="1">
                <a:latin typeface="Arial" charset="0"/>
              </a:rPr>
              <a:t>2008 NIMSCOMPONENT-BY-COMPONENT </a:t>
            </a:r>
          </a:p>
          <a:p>
            <a:pPr algn="ctr" eaLnBrk="1" hangingPunct="1"/>
            <a:r>
              <a:rPr lang="en-US" sz="3200" b="1">
                <a:latin typeface="Arial" charset="0"/>
              </a:rPr>
              <a:t>CHANGES AND ADDITIONS</a:t>
            </a:r>
            <a:r>
              <a:rPr lang="en-US" sz="3200">
                <a:latin typeface="Arial"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0" y="1422400"/>
            <a:ext cx="8686800" cy="5216525"/>
          </a:xfrm>
          <a:prstGeom prst="rect">
            <a:avLst/>
          </a:prstGeom>
          <a:noFill/>
          <a:ln w="9525">
            <a:noFill/>
            <a:miter lim="800000"/>
            <a:headEnd/>
            <a:tailEnd/>
          </a:ln>
          <a:effectLst/>
        </p:spPr>
        <p:txBody>
          <a:bodyPr>
            <a:spAutoFit/>
          </a:bodyPr>
          <a:lstStyle/>
          <a:p>
            <a:pPr eaLnBrk="1" hangingPunct="1"/>
            <a:r>
              <a:rPr lang="en-US" sz="2800" b="1">
                <a:latin typeface="Arial" charset="0"/>
              </a:rPr>
              <a:t>Communications &amp; Information Management </a:t>
            </a:r>
            <a:endParaRPr lang="en-US" sz="2800">
              <a:latin typeface="Arial" charset="0"/>
            </a:endParaRPr>
          </a:p>
          <a:p>
            <a:pPr eaLnBrk="1" hangingPunct="1"/>
            <a:r>
              <a:rPr lang="en-US" sz="2800">
                <a:latin typeface="Arial" charset="0"/>
              </a:rPr>
              <a:t>This component was heavily revised to better articulate the importance of communications and information management and is now comprised of three main sections. </a:t>
            </a:r>
          </a:p>
          <a:p>
            <a:pPr eaLnBrk="1" hangingPunct="1"/>
            <a:endParaRPr lang="en-US" sz="2800">
              <a:latin typeface="Arial" charset="0"/>
            </a:endParaRPr>
          </a:p>
          <a:p>
            <a:pPr eaLnBrk="1" hangingPunct="1">
              <a:buFont typeface="Wingdings" pitchFamily="2" charset="2"/>
              <a:buChar char="Ø"/>
            </a:pPr>
            <a:r>
              <a:rPr lang="en-US" sz="2800">
                <a:latin typeface="Arial" charset="0"/>
              </a:rPr>
              <a:t>Concepts and Principles section contains the following subsections: </a:t>
            </a:r>
          </a:p>
          <a:p>
            <a:pPr lvl="1" eaLnBrk="1" hangingPunct="1">
              <a:buFontTx/>
              <a:buChar char="•"/>
            </a:pPr>
            <a:r>
              <a:rPr lang="en-US" sz="2800" b="1" i="1">
                <a:latin typeface="Arial" charset="0"/>
              </a:rPr>
              <a:t>Common Operating Picture </a:t>
            </a:r>
          </a:p>
          <a:p>
            <a:pPr lvl="1" eaLnBrk="1" hangingPunct="1">
              <a:buFontTx/>
              <a:buChar char="•"/>
            </a:pPr>
            <a:r>
              <a:rPr lang="en-US" sz="2800" b="1" i="1">
                <a:latin typeface="Arial" charset="0"/>
              </a:rPr>
              <a:t>Interoperability </a:t>
            </a:r>
          </a:p>
          <a:p>
            <a:pPr lvl="1" eaLnBrk="1" hangingPunct="1">
              <a:buFontTx/>
              <a:buChar char="•"/>
            </a:pPr>
            <a:r>
              <a:rPr lang="en-US" sz="2800">
                <a:latin typeface="Arial" charset="0"/>
              </a:rPr>
              <a:t>Reliability, Scalability, and Portability </a:t>
            </a:r>
          </a:p>
          <a:p>
            <a:pPr lvl="1" eaLnBrk="1" hangingPunct="1">
              <a:buFontTx/>
              <a:buChar char="•"/>
            </a:pPr>
            <a:r>
              <a:rPr lang="en-US" sz="2800">
                <a:latin typeface="Arial" charset="0"/>
              </a:rPr>
              <a:t>Resiliency and Redundancy </a:t>
            </a:r>
          </a:p>
        </p:txBody>
      </p:sp>
      <p:pic>
        <p:nvPicPr>
          <p:cNvPr id="6151" name="Picture 7" descr="MPj04330630000[1]"/>
          <p:cNvPicPr>
            <a:picLocks noChangeAspect="1" noChangeArrowheads="1"/>
          </p:cNvPicPr>
          <p:nvPr/>
        </p:nvPicPr>
        <p:blipFill>
          <a:blip r:embed="rId3" cstate="print"/>
          <a:srcRect/>
          <a:stretch>
            <a:fillRect/>
          </a:stretch>
        </p:blipFill>
        <p:spPr bwMode="auto">
          <a:xfrm>
            <a:off x="6477000" y="5410200"/>
            <a:ext cx="2519548" cy="1447800"/>
          </a:xfrm>
          <a:prstGeom prst="rect">
            <a:avLst/>
          </a:prstGeom>
          <a:noFill/>
        </p:spPr>
      </p:pic>
      <p:sp>
        <p:nvSpPr>
          <p:cNvPr id="6155" name="Rectangle 11"/>
          <p:cNvSpPr>
            <a:spLocks noChangeArrowheads="1"/>
          </p:cNvSpPr>
          <p:nvPr/>
        </p:nvSpPr>
        <p:spPr bwMode="auto">
          <a:xfrm>
            <a:off x="525463" y="0"/>
            <a:ext cx="8445500" cy="1066800"/>
          </a:xfrm>
          <a:prstGeom prst="rect">
            <a:avLst/>
          </a:prstGeom>
          <a:noFill/>
          <a:ln w="9525">
            <a:noFill/>
            <a:miter lim="800000"/>
            <a:headEnd/>
            <a:tailEnd/>
          </a:ln>
          <a:effectLst/>
        </p:spPr>
        <p:txBody>
          <a:bodyPr wrap="none">
            <a:spAutoFit/>
          </a:bodyPr>
          <a:lstStyle/>
          <a:p>
            <a:pPr algn="ctr" eaLnBrk="1" hangingPunct="1"/>
            <a:r>
              <a:rPr lang="en-US" sz="3200" b="1">
                <a:latin typeface="Arial" charset="0"/>
              </a:rPr>
              <a:t>2008 NIMSCOMPONENT-BY-COMPONENT </a:t>
            </a:r>
          </a:p>
          <a:p>
            <a:pPr algn="ctr" eaLnBrk="1" hangingPunct="1"/>
            <a:r>
              <a:rPr lang="en-US" sz="3200" b="1">
                <a:latin typeface="Arial" charset="0"/>
              </a:rPr>
              <a:t>CHANGES AND ADDITIONS</a:t>
            </a:r>
            <a:r>
              <a:rPr lang="en-US" sz="3200">
                <a:latin typeface="Arial"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304800" y="977900"/>
            <a:ext cx="8839200" cy="4478338"/>
          </a:xfrm>
          <a:prstGeom prst="rect">
            <a:avLst/>
          </a:prstGeom>
          <a:noFill/>
          <a:ln w="9525">
            <a:noFill/>
            <a:miter lim="800000"/>
            <a:headEnd/>
            <a:tailEnd/>
          </a:ln>
          <a:effectLst/>
        </p:spPr>
        <p:txBody>
          <a:bodyPr>
            <a:spAutoFit/>
          </a:bodyPr>
          <a:lstStyle/>
          <a:p>
            <a:pPr eaLnBrk="1" hangingPunct="1"/>
            <a:r>
              <a:rPr lang="en-US" sz="3200" b="1">
                <a:latin typeface="Arial" charset="0"/>
              </a:rPr>
              <a:t>Resource Management </a:t>
            </a:r>
            <a:endParaRPr lang="en-US" sz="3200">
              <a:latin typeface="Arial" charset="0"/>
            </a:endParaRPr>
          </a:p>
          <a:p>
            <a:pPr eaLnBrk="1" hangingPunct="1"/>
            <a:r>
              <a:rPr lang="en-US" sz="3200">
                <a:latin typeface="Arial" charset="0"/>
              </a:rPr>
              <a:t>Improvements include: </a:t>
            </a:r>
          </a:p>
          <a:p>
            <a:pPr eaLnBrk="1" hangingPunct="1">
              <a:buFont typeface="Wingdings" pitchFamily="2" charset="2"/>
              <a:buChar char="Ø"/>
            </a:pPr>
            <a:r>
              <a:rPr lang="en-US" sz="3200" b="1" i="1">
                <a:latin typeface="Arial" charset="0"/>
              </a:rPr>
              <a:t>Better articulates that the resource management process can be separated into two parts: </a:t>
            </a:r>
          </a:p>
          <a:p>
            <a:pPr lvl="1" eaLnBrk="1" hangingPunct="1">
              <a:buFontTx/>
              <a:buChar char="•"/>
            </a:pPr>
            <a:r>
              <a:rPr lang="en-US" sz="3200" b="1" i="1">
                <a:latin typeface="Arial" charset="0"/>
              </a:rPr>
              <a:t>Preparedness (conducted on a continual basis) </a:t>
            </a:r>
          </a:p>
          <a:p>
            <a:pPr lvl="1" eaLnBrk="1" hangingPunct="1">
              <a:buFontTx/>
              <a:buChar char="•"/>
            </a:pPr>
            <a:r>
              <a:rPr lang="en-US" sz="3200" b="1" i="1">
                <a:latin typeface="Arial" charset="0"/>
              </a:rPr>
              <a:t>Response (managing resources during an incident) </a:t>
            </a:r>
          </a:p>
        </p:txBody>
      </p:sp>
      <p:sp>
        <p:nvSpPr>
          <p:cNvPr id="7173" name="Rectangle 5"/>
          <p:cNvSpPr>
            <a:spLocks noChangeArrowheads="1"/>
          </p:cNvSpPr>
          <p:nvPr/>
        </p:nvSpPr>
        <p:spPr bwMode="auto">
          <a:xfrm>
            <a:off x="500063" y="52388"/>
            <a:ext cx="8445500" cy="1066800"/>
          </a:xfrm>
          <a:prstGeom prst="rect">
            <a:avLst/>
          </a:prstGeom>
          <a:noFill/>
          <a:ln w="9525">
            <a:noFill/>
            <a:miter lim="800000"/>
            <a:headEnd/>
            <a:tailEnd/>
          </a:ln>
          <a:effectLst/>
        </p:spPr>
        <p:txBody>
          <a:bodyPr wrap="none">
            <a:spAutoFit/>
          </a:bodyPr>
          <a:lstStyle/>
          <a:p>
            <a:pPr algn="ctr" eaLnBrk="1" hangingPunct="1"/>
            <a:r>
              <a:rPr lang="en-US" sz="3200" b="1">
                <a:latin typeface="Arial" charset="0"/>
              </a:rPr>
              <a:t>2008 NIMSCOMPONENT-BY-COMPONENT </a:t>
            </a:r>
          </a:p>
          <a:p>
            <a:pPr algn="ctr" eaLnBrk="1" hangingPunct="1"/>
            <a:r>
              <a:rPr lang="en-US" sz="3200" b="1">
                <a:latin typeface="Arial" charset="0"/>
              </a:rPr>
              <a:t>CHANGES AND ADDITIONS</a:t>
            </a:r>
            <a:r>
              <a:rPr lang="en-US" sz="3200">
                <a:latin typeface="Arial" charset="0"/>
              </a:rPr>
              <a:t> </a:t>
            </a:r>
          </a:p>
        </p:txBody>
      </p:sp>
      <p:pic>
        <p:nvPicPr>
          <p:cNvPr id="7176" name="Picture 8" descr="MCj03193980000[1]"/>
          <p:cNvPicPr>
            <a:picLocks noChangeAspect="1" noChangeArrowheads="1"/>
          </p:cNvPicPr>
          <p:nvPr/>
        </p:nvPicPr>
        <p:blipFill>
          <a:blip r:embed="rId3" cstate="print"/>
          <a:srcRect/>
          <a:stretch>
            <a:fillRect/>
          </a:stretch>
        </p:blipFill>
        <p:spPr bwMode="auto">
          <a:xfrm>
            <a:off x="7024688" y="5165725"/>
            <a:ext cx="1819275" cy="1344613"/>
          </a:xfrm>
          <a:prstGeom prst="rect">
            <a:avLst/>
          </a:prstGeom>
          <a:noFill/>
        </p:spPr>
      </p:pic>
      <p:pic>
        <p:nvPicPr>
          <p:cNvPr id="7178" name="Picture 10" descr="MCj03183540000[1]"/>
          <p:cNvPicPr>
            <a:picLocks noChangeAspect="1" noChangeArrowheads="1"/>
          </p:cNvPicPr>
          <p:nvPr/>
        </p:nvPicPr>
        <p:blipFill>
          <a:blip r:embed="rId4" cstate="print"/>
          <a:srcRect/>
          <a:stretch>
            <a:fillRect/>
          </a:stretch>
        </p:blipFill>
        <p:spPr bwMode="auto">
          <a:xfrm>
            <a:off x="180975" y="5437188"/>
            <a:ext cx="1827213" cy="1146175"/>
          </a:xfrm>
          <a:prstGeom prst="rect">
            <a:avLst/>
          </a:prstGeom>
          <a:noFill/>
        </p:spPr>
      </p:pic>
      <p:pic>
        <p:nvPicPr>
          <p:cNvPr id="7179" name="Picture 11" descr="MCj02371100000[1]"/>
          <p:cNvPicPr>
            <a:picLocks noChangeAspect="1" noChangeArrowheads="1"/>
          </p:cNvPicPr>
          <p:nvPr/>
        </p:nvPicPr>
        <p:blipFill>
          <a:blip r:embed="rId5" cstate="print"/>
          <a:srcRect/>
          <a:stretch>
            <a:fillRect/>
          </a:stretch>
        </p:blipFill>
        <p:spPr bwMode="auto">
          <a:xfrm>
            <a:off x="2309813" y="5462588"/>
            <a:ext cx="2312987" cy="1395412"/>
          </a:xfrm>
          <a:prstGeom prst="rect">
            <a:avLst/>
          </a:prstGeom>
          <a:noFill/>
        </p:spPr>
      </p:pic>
      <p:pic>
        <p:nvPicPr>
          <p:cNvPr id="7182" name="Picture 14" descr="MCj03183000000[1]"/>
          <p:cNvPicPr>
            <a:picLocks noChangeAspect="1" noChangeArrowheads="1"/>
          </p:cNvPicPr>
          <p:nvPr/>
        </p:nvPicPr>
        <p:blipFill>
          <a:blip r:embed="rId6" cstate="print"/>
          <a:srcRect/>
          <a:stretch>
            <a:fillRect/>
          </a:stretch>
        </p:blipFill>
        <p:spPr bwMode="auto">
          <a:xfrm>
            <a:off x="4914900" y="5510213"/>
            <a:ext cx="1827213" cy="11525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txBox="1">
            <a:spLocks noGrp="1" noChangeArrowheads="1"/>
          </p:cNvSpPr>
          <p:nvPr/>
        </p:nvSpPr>
        <p:spPr bwMode="black">
          <a:xfrm>
            <a:off x="8610600" y="6429375"/>
            <a:ext cx="457200" cy="260350"/>
          </a:xfrm>
          <a:prstGeom prst="rect">
            <a:avLst/>
          </a:prstGeom>
          <a:noFill/>
          <a:ln w="9525">
            <a:noFill/>
            <a:miter lim="800000"/>
            <a:headEnd/>
            <a:tailEnd/>
          </a:ln>
        </p:spPr>
        <p:txBody>
          <a:bodyPr anchor="b">
            <a:spAutoFit/>
          </a:bodyPr>
          <a:lstStyle/>
          <a:p>
            <a:fld id="{819D554D-C202-458E-943E-99C1BAFBA5C3}" type="slidenum">
              <a:rPr lang="en-US" sz="1100">
                <a:latin typeface="Arial" charset="0"/>
              </a:rPr>
              <a:pPr/>
              <a:t>2</a:t>
            </a:fld>
            <a:endParaRPr lang="en-US" sz="1100">
              <a:latin typeface="Arial" charset="0"/>
            </a:endParaRPr>
          </a:p>
        </p:txBody>
      </p:sp>
      <p:sp>
        <p:nvSpPr>
          <p:cNvPr id="69635" name="Rectangle 2"/>
          <p:cNvSpPr>
            <a:spLocks noGrp="1" noChangeArrowheads="1"/>
          </p:cNvSpPr>
          <p:nvPr>
            <p:ph type="title" idx="4294967295"/>
          </p:nvPr>
        </p:nvSpPr>
        <p:spPr>
          <a:xfrm>
            <a:off x="457200" y="508000"/>
            <a:ext cx="8218488" cy="914400"/>
          </a:xfrm>
          <a:solidFill>
            <a:schemeClr val="accent2"/>
          </a:solidFill>
        </p:spPr>
        <p:txBody>
          <a:bodyPr anchor="b"/>
          <a:lstStyle/>
          <a:p>
            <a:pPr eaLnBrk="1" hangingPunct="1">
              <a:defRPr/>
            </a:pPr>
            <a:r>
              <a:rPr lang="en-US" i="1" smtClean="0">
                <a:solidFill>
                  <a:schemeClr val="tx1"/>
                </a:solidFill>
                <a:latin typeface="Times New Roman" pitchFamily="18" charset="0"/>
              </a:rPr>
              <a:t>National </a:t>
            </a:r>
            <a:r>
              <a:rPr lang="en-US" sz="4200" i="1" smtClean="0">
                <a:solidFill>
                  <a:schemeClr val="tx1"/>
                </a:solidFill>
                <a:latin typeface="Times New Roman" pitchFamily="18" charset="0"/>
              </a:rPr>
              <a:t>Response</a:t>
            </a:r>
            <a:r>
              <a:rPr lang="en-US" i="1" smtClean="0">
                <a:solidFill>
                  <a:schemeClr val="tx1"/>
                </a:solidFill>
                <a:latin typeface="Times New Roman" pitchFamily="18" charset="0"/>
              </a:rPr>
              <a:t> Framework</a:t>
            </a:r>
          </a:p>
        </p:txBody>
      </p:sp>
      <p:sp>
        <p:nvSpPr>
          <p:cNvPr id="69636" name="Rectangle 3"/>
          <p:cNvSpPr>
            <a:spLocks noGrp="1" noChangeArrowheads="1"/>
          </p:cNvSpPr>
          <p:nvPr>
            <p:ph type="body" idx="4294967295"/>
          </p:nvPr>
        </p:nvSpPr>
        <p:spPr>
          <a:xfrm>
            <a:off x="457200" y="1371600"/>
            <a:ext cx="7848600" cy="4648200"/>
          </a:xfrm>
        </p:spPr>
        <p:txBody>
          <a:bodyPr/>
          <a:lstStyle/>
          <a:p>
            <a:pPr marL="233363" indent="-233363" eaLnBrk="1" hangingPunct="1">
              <a:lnSpc>
                <a:spcPct val="90000"/>
              </a:lnSpc>
              <a:spcBef>
                <a:spcPct val="50000"/>
              </a:spcBef>
              <a:buClr>
                <a:schemeClr val="bg1"/>
              </a:buClr>
              <a:defRPr/>
            </a:pPr>
            <a:r>
              <a:rPr lang="en-US" sz="2000" smtClean="0"/>
              <a:t>Purpose </a:t>
            </a:r>
          </a:p>
          <a:p>
            <a:pPr marL="568325" lvl="1" indent="-231775" eaLnBrk="1" hangingPunct="1">
              <a:lnSpc>
                <a:spcPct val="90000"/>
              </a:lnSpc>
              <a:spcBef>
                <a:spcPct val="50000"/>
              </a:spcBef>
              <a:buClr>
                <a:schemeClr val="bg1"/>
              </a:buClr>
              <a:defRPr/>
            </a:pPr>
            <a:r>
              <a:rPr lang="en-US" sz="2000" smtClean="0"/>
              <a:t>Guides how the nation conducts all-hazards incident response</a:t>
            </a:r>
          </a:p>
          <a:p>
            <a:pPr marL="233363" indent="-233363" eaLnBrk="1" hangingPunct="1">
              <a:lnSpc>
                <a:spcPct val="90000"/>
              </a:lnSpc>
              <a:spcBef>
                <a:spcPct val="50000"/>
              </a:spcBef>
              <a:buClr>
                <a:schemeClr val="bg1"/>
              </a:buClr>
              <a:defRPr/>
            </a:pPr>
            <a:r>
              <a:rPr lang="en-US" sz="2000" smtClean="0"/>
              <a:t>Key Concepts  </a:t>
            </a:r>
          </a:p>
          <a:p>
            <a:pPr marL="568325" lvl="1" indent="-231775" eaLnBrk="1" hangingPunct="1">
              <a:lnSpc>
                <a:spcPct val="90000"/>
              </a:lnSpc>
              <a:spcBef>
                <a:spcPct val="50000"/>
              </a:spcBef>
              <a:buClr>
                <a:schemeClr val="bg1"/>
              </a:buClr>
              <a:defRPr/>
            </a:pPr>
            <a:r>
              <a:rPr lang="en-US" sz="2000" smtClean="0"/>
              <a:t>Builds on the National Incident Management System (NIMS) with its </a:t>
            </a:r>
            <a:r>
              <a:rPr lang="en-US" sz="2000" u="sng" smtClean="0"/>
              <a:t>flexible</a:t>
            </a:r>
            <a:r>
              <a:rPr lang="en-US" sz="2000" smtClean="0"/>
              <a:t>, </a:t>
            </a:r>
            <a:r>
              <a:rPr lang="en-US" sz="2000" u="sng" smtClean="0"/>
              <a:t>scalable</a:t>
            </a:r>
            <a:r>
              <a:rPr lang="en-US" sz="2000" smtClean="0"/>
              <a:t>, and </a:t>
            </a:r>
            <a:r>
              <a:rPr lang="en-US" sz="2000" u="sng" smtClean="0"/>
              <a:t>adaptable</a:t>
            </a:r>
            <a:r>
              <a:rPr lang="en-US" sz="2000" smtClean="0"/>
              <a:t> coordinating structures</a:t>
            </a:r>
          </a:p>
          <a:p>
            <a:pPr marL="568325" lvl="1" indent="-231775" eaLnBrk="1" hangingPunct="1">
              <a:lnSpc>
                <a:spcPct val="90000"/>
              </a:lnSpc>
              <a:spcBef>
                <a:spcPct val="50000"/>
              </a:spcBef>
              <a:buClr>
                <a:schemeClr val="bg1"/>
              </a:buClr>
              <a:defRPr/>
            </a:pPr>
            <a:r>
              <a:rPr lang="en-US" sz="2000" smtClean="0"/>
              <a:t>Aligns key roles and responsibilities across jurisdictions</a:t>
            </a:r>
          </a:p>
          <a:p>
            <a:pPr marL="568325" lvl="1" indent="-231775" eaLnBrk="1" hangingPunct="1">
              <a:lnSpc>
                <a:spcPct val="90000"/>
              </a:lnSpc>
              <a:spcBef>
                <a:spcPct val="50000"/>
              </a:spcBef>
              <a:buClr>
                <a:schemeClr val="bg1"/>
              </a:buClr>
              <a:defRPr/>
            </a:pPr>
            <a:r>
              <a:rPr lang="en-US" sz="2000" smtClean="0"/>
              <a:t>Links all levels of government, private sector, and nongovernmental organizations in a unified approach to emergency management</a:t>
            </a:r>
          </a:p>
          <a:p>
            <a:pPr marL="568325" lvl="1" indent="-231775" eaLnBrk="1" hangingPunct="1">
              <a:lnSpc>
                <a:spcPct val="90000"/>
              </a:lnSpc>
              <a:spcBef>
                <a:spcPct val="50000"/>
              </a:spcBef>
              <a:buClr>
                <a:schemeClr val="bg1"/>
              </a:buClr>
              <a:defRPr/>
            </a:pPr>
            <a:r>
              <a:rPr lang="en-US" sz="2000" smtClean="0"/>
              <a:t>Always in effect:  can be partially or fully implemented </a:t>
            </a:r>
          </a:p>
          <a:p>
            <a:pPr marL="568325" lvl="1" indent="-231775" eaLnBrk="1" hangingPunct="1">
              <a:lnSpc>
                <a:spcPct val="90000"/>
              </a:lnSpc>
              <a:spcBef>
                <a:spcPct val="50000"/>
              </a:spcBef>
              <a:buClr>
                <a:schemeClr val="bg1"/>
              </a:buClr>
              <a:defRPr/>
            </a:pPr>
            <a:r>
              <a:rPr lang="en-US" sz="2000" smtClean="0"/>
              <a:t>Coordinates Federal assistance without need for formal trigger</a:t>
            </a:r>
          </a:p>
        </p:txBody>
      </p:sp>
      <p:sp>
        <p:nvSpPr>
          <p:cNvPr id="4101" name="Text Box 6"/>
          <p:cNvSpPr txBox="1">
            <a:spLocks noChangeArrowheads="1"/>
          </p:cNvSpPr>
          <p:nvPr/>
        </p:nvSpPr>
        <p:spPr bwMode="auto">
          <a:xfrm>
            <a:off x="1889125" y="4916488"/>
            <a:ext cx="184150" cy="457200"/>
          </a:xfrm>
          <a:prstGeom prst="rect">
            <a:avLst/>
          </a:prstGeom>
          <a:noFill/>
          <a:ln w="9525">
            <a:noFill/>
            <a:miter lim="800000"/>
            <a:headEnd/>
            <a:tailEnd/>
          </a:ln>
        </p:spPr>
        <p:txBody>
          <a:bodyPr wrap="none">
            <a:spAutoFit/>
          </a:bodyPr>
          <a:lstStyle/>
          <a:p>
            <a:endParaRPr lang="en-US" sz="2400">
              <a:latin typeface="Arial" charset="0"/>
            </a:endParaRPr>
          </a:p>
        </p:txBody>
      </p:sp>
      <p:pic>
        <p:nvPicPr>
          <p:cNvPr id="4102" name="Picture 7" descr="DHS_GrayTypeLogo"/>
          <p:cNvPicPr>
            <a:picLocks noChangeAspect="1" noChangeArrowheads="1"/>
          </p:cNvPicPr>
          <p:nvPr/>
        </p:nvPicPr>
        <p:blipFill>
          <a:blip r:embed="rId3" cstate="print"/>
          <a:srcRect/>
          <a:stretch>
            <a:fillRect/>
          </a:stretch>
        </p:blipFill>
        <p:spPr bwMode="auto">
          <a:xfrm>
            <a:off x="228600" y="6019800"/>
            <a:ext cx="2057400" cy="59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228600" y="2654300"/>
            <a:ext cx="8763000" cy="3503613"/>
          </a:xfrm>
          <a:prstGeom prst="rect">
            <a:avLst/>
          </a:prstGeom>
          <a:noFill/>
          <a:ln w="9525">
            <a:noFill/>
            <a:miter lim="800000"/>
            <a:headEnd/>
            <a:tailEnd/>
          </a:ln>
          <a:effectLst/>
        </p:spPr>
        <p:txBody>
          <a:bodyPr>
            <a:spAutoFit/>
          </a:bodyPr>
          <a:lstStyle/>
          <a:p>
            <a:pPr eaLnBrk="1" hangingPunct="1"/>
            <a:r>
              <a:rPr lang="en-US" sz="3200" b="1">
                <a:latin typeface="Arial" charset="0"/>
              </a:rPr>
              <a:t>Command and Management </a:t>
            </a:r>
            <a:endParaRPr lang="en-US" sz="3200">
              <a:latin typeface="Arial" charset="0"/>
            </a:endParaRPr>
          </a:p>
          <a:p>
            <a:pPr eaLnBrk="1" hangingPunct="1"/>
            <a:r>
              <a:rPr lang="en-US" sz="3200" b="1">
                <a:latin typeface="Arial" charset="0"/>
              </a:rPr>
              <a:t>Most concepts and principles within this component were not altered</a:t>
            </a:r>
            <a:r>
              <a:rPr lang="en-US" sz="3200">
                <a:latin typeface="Arial" charset="0"/>
              </a:rPr>
              <a:t>. Rather, this Component was revised to </a:t>
            </a:r>
            <a:r>
              <a:rPr lang="en-US" sz="3200" b="1">
                <a:latin typeface="Arial" charset="0"/>
              </a:rPr>
              <a:t>add clarity and better explain</a:t>
            </a:r>
            <a:r>
              <a:rPr lang="en-US" sz="3200">
                <a:latin typeface="Arial" charset="0"/>
              </a:rPr>
              <a:t> Command and Management concepts and principles, </a:t>
            </a:r>
            <a:r>
              <a:rPr lang="en-US" sz="3200" b="1">
                <a:latin typeface="Arial" charset="0"/>
              </a:rPr>
              <a:t>Clarified the purpose of Area Command</a:t>
            </a:r>
            <a:r>
              <a:rPr lang="en-US" sz="3200">
                <a:latin typeface="Arial" charset="0"/>
              </a:rPr>
              <a:t> and how it fits into ICS </a:t>
            </a:r>
          </a:p>
        </p:txBody>
      </p:sp>
      <p:pic>
        <p:nvPicPr>
          <p:cNvPr id="8200" name="Picture 8" descr="CommandVehicle_01"/>
          <p:cNvPicPr>
            <a:picLocks noChangeAspect="1" noChangeArrowheads="1"/>
          </p:cNvPicPr>
          <p:nvPr/>
        </p:nvPicPr>
        <p:blipFill>
          <a:blip r:embed="rId3" cstate="print"/>
          <a:srcRect/>
          <a:stretch>
            <a:fillRect/>
          </a:stretch>
        </p:blipFill>
        <p:spPr bwMode="auto">
          <a:xfrm>
            <a:off x="7429500" y="1119188"/>
            <a:ext cx="1504950" cy="1201737"/>
          </a:xfrm>
          <a:prstGeom prst="rect">
            <a:avLst/>
          </a:prstGeom>
          <a:noFill/>
        </p:spPr>
      </p:pic>
      <p:pic>
        <p:nvPicPr>
          <p:cNvPr id="8202" name="Picture 10" descr="incident-command">
            <a:hlinkClick r:id="rId4"/>
          </p:cNvPr>
          <p:cNvPicPr>
            <a:picLocks noChangeAspect="1" noChangeArrowheads="1"/>
          </p:cNvPicPr>
          <p:nvPr/>
        </p:nvPicPr>
        <p:blipFill>
          <a:blip r:embed="rId5" cstate="print"/>
          <a:srcRect/>
          <a:stretch>
            <a:fillRect/>
          </a:stretch>
        </p:blipFill>
        <p:spPr bwMode="auto">
          <a:xfrm>
            <a:off x="203200" y="989013"/>
            <a:ext cx="1209675" cy="809625"/>
          </a:xfrm>
          <a:prstGeom prst="rect">
            <a:avLst/>
          </a:prstGeom>
          <a:noFill/>
        </p:spPr>
      </p:pic>
      <p:pic>
        <p:nvPicPr>
          <p:cNvPr id="8204" name="Picture 12" descr="ICSstructure"/>
          <p:cNvPicPr>
            <a:picLocks noChangeAspect="1" noChangeArrowheads="1"/>
          </p:cNvPicPr>
          <p:nvPr/>
        </p:nvPicPr>
        <p:blipFill>
          <a:blip r:embed="rId6" cstate="print"/>
          <a:srcRect/>
          <a:stretch>
            <a:fillRect/>
          </a:stretch>
        </p:blipFill>
        <p:spPr bwMode="auto">
          <a:xfrm>
            <a:off x="4241800" y="1157288"/>
            <a:ext cx="2254250" cy="1266825"/>
          </a:xfrm>
          <a:prstGeom prst="rect">
            <a:avLst/>
          </a:prstGeom>
          <a:noFill/>
        </p:spPr>
      </p:pic>
      <p:sp>
        <p:nvSpPr>
          <p:cNvPr id="8205" name="Rectangle 13"/>
          <p:cNvSpPr>
            <a:spLocks noChangeArrowheads="1"/>
          </p:cNvSpPr>
          <p:nvPr/>
        </p:nvSpPr>
        <p:spPr bwMode="auto">
          <a:xfrm>
            <a:off x="508000" y="0"/>
            <a:ext cx="8445500" cy="1066800"/>
          </a:xfrm>
          <a:prstGeom prst="rect">
            <a:avLst/>
          </a:prstGeom>
          <a:noFill/>
          <a:ln w="9525">
            <a:noFill/>
            <a:miter lim="800000"/>
            <a:headEnd/>
            <a:tailEnd/>
          </a:ln>
          <a:effectLst/>
        </p:spPr>
        <p:txBody>
          <a:bodyPr wrap="none">
            <a:spAutoFit/>
          </a:bodyPr>
          <a:lstStyle/>
          <a:p>
            <a:pPr algn="ctr" eaLnBrk="1" hangingPunct="1"/>
            <a:r>
              <a:rPr lang="en-US" sz="3200" b="1">
                <a:latin typeface="Arial" charset="0"/>
              </a:rPr>
              <a:t>2008 NIMSCOMPONENT-BY-COMPONENT </a:t>
            </a:r>
          </a:p>
          <a:p>
            <a:pPr algn="ctr" eaLnBrk="1" hangingPunct="1"/>
            <a:r>
              <a:rPr lang="en-US" sz="3200" b="1">
                <a:latin typeface="Arial" charset="0"/>
              </a:rPr>
              <a:t>CHANGES AND ADDITIONS</a:t>
            </a:r>
            <a:r>
              <a:rPr lang="en-US" sz="3200">
                <a:latin typeface="Arial"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152400" y="1828800"/>
            <a:ext cx="8991600" cy="3935413"/>
          </a:xfrm>
          <a:prstGeom prst="rect">
            <a:avLst/>
          </a:prstGeom>
          <a:noFill/>
          <a:ln w="9525">
            <a:noFill/>
            <a:miter lim="800000"/>
            <a:headEnd/>
            <a:tailEnd/>
          </a:ln>
          <a:effectLst/>
        </p:spPr>
        <p:txBody>
          <a:bodyPr>
            <a:spAutoFit/>
          </a:bodyPr>
          <a:lstStyle/>
          <a:p>
            <a:pPr eaLnBrk="1" hangingPunct="1">
              <a:buFont typeface="Wingdings" pitchFamily="2" charset="2"/>
              <a:buChar char="Ø"/>
            </a:pPr>
            <a:r>
              <a:rPr lang="en-US" sz="2800" b="1">
                <a:latin typeface="Arial" charset="0"/>
              </a:rPr>
              <a:t>Expanded</a:t>
            </a:r>
            <a:r>
              <a:rPr lang="en-US" sz="2800">
                <a:latin typeface="Arial" charset="0"/>
              </a:rPr>
              <a:t> </a:t>
            </a:r>
            <a:r>
              <a:rPr lang="en-US" sz="2800" b="1">
                <a:latin typeface="Arial" charset="0"/>
              </a:rPr>
              <a:t>the Multiagency Coordination System (MACS)</a:t>
            </a:r>
            <a:r>
              <a:rPr lang="en-US" sz="2800">
                <a:latin typeface="Arial" charset="0"/>
              </a:rPr>
              <a:t> section to better define the process of Multiagency Coordination and the elements that make up the System </a:t>
            </a:r>
          </a:p>
          <a:p>
            <a:pPr eaLnBrk="1" hangingPunct="1">
              <a:buFont typeface="Wingdings" pitchFamily="2" charset="2"/>
              <a:buChar char="Ø"/>
            </a:pPr>
            <a:r>
              <a:rPr lang="en-US" sz="2800">
                <a:latin typeface="Arial" charset="0"/>
              </a:rPr>
              <a:t>Replaced the term MAC Entities with MAC Groups </a:t>
            </a:r>
          </a:p>
          <a:p>
            <a:pPr lvl="1" eaLnBrk="1" hangingPunct="1">
              <a:buFontTx/>
              <a:buChar char="•"/>
            </a:pPr>
            <a:r>
              <a:rPr lang="en-US" sz="2800" b="1" i="1">
                <a:latin typeface="Arial" charset="0"/>
              </a:rPr>
              <a:t>Major system elements within MACS now include Joint Field Offices (JFOs), Emergency Operation Centers (EOCs) and communications/ dispatch centers.</a:t>
            </a:r>
            <a:r>
              <a:rPr lang="en-US" sz="2800">
                <a:latin typeface="Arial" charset="0"/>
              </a:rPr>
              <a:t> </a:t>
            </a:r>
          </a:p>
        </p:txBody>
      </p:sp>
      <p:pic>
        <p:nvPicPr>
          <p:cNvPr id="9223" name="Picture 7" descr="Multi-Agency Coordination Center Photo"/>
          <p:cNvPicPr>
            <a:picLocks noChangeAspect="1" noChangeArrowheads="1"/>
          </p:cNvPicPr>
          <p:nvPr/>
        </p:nvPicPr>
        <p:blipFill>
          <a:blip r:embed="rId3" cstate="print"/>
          <a:srcRect/>
          <a:stretch>
            <a:fillRect/>
          </a:stretch>
        </p:blipFill>
        <p:spPr bwMode="auto">
          <a:xfrm>
            <a:off x="5638800" y="5592763"/>
            <a:ext cx="3343275" cy="1265237"/>
          </a:xfrm>
          <a:prstGeom prst="rect">
            <a:avLst/>
          </a:prstGeom>
          <a:noFill/>
        </p:spPr>
      </p:pic>
      <p:sp>
        <p:nvSpPr>
          <p:cNvPr id="9224" name="Rectangle 8"/>
          <p:cNvSpPr>
            <a:spLocks noChangeArrowheads="1"/>
          </p:cNvSpPr>
          <p:nvPr/>
        </p:nvSpPr>
        <p:spPr bwMode="auto">
          <a:xfrm>
            <a:off x="500063" y="52388"/>
            <a:ext cx="8445500" cy="1066800"/>
          </a:xfrm>
          <a:prstGeom prst="rect">
            <a:avLst/>
          </a:prstGeom>
          <a:noFill/>
          <a:ln w="9525">
            <a:noFill/>
            <a:miter lim="800000"/>
            <a:headEnd/>
            <a:tailEnd/>
          </a:ln>
          <a:effectLst/>
        </p:spPr>
        <p:txBody>
          <a:bodyPr wrap="none">
            <a:spAutoFit/>
          </a:bodyPr>
          <a:lstStyle/>
          <a:p>
            <a:pPr algn="ctr" eaLnBrk="1" hangingPunct="1"/>
            <a:r>
              <a:rPr lang="en-US" sz="3200" b="1">
                <a:latin typeface="Arial" charset="0"/>
              </a:rPr>
              <a:t>2008 NIMSCOMPONENT-BY-COMPONENT </a:t>
            </a:r>
          </a:p>
          <a:p>
            <a:pPr algn="ctr" eaLnBrk="1" hangingPunct="1"/>
            <a:r>
              <a:rPr lang="en-US" sz="3200" b="1">
                <a:latin typeface="Arial" charset="0"/>
              </a:rPr>
              <a:t>CHANGES AND ADDITIONS</a:t>
            </a:r>
            <a:r>
              <a:rPr lang="en-US" sz="3200">
                <a:latin typeface="Arial"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839200"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600" dirty="0" smtClean="0">
                <a:effectLst>
                  <a:outerShdw blurRad="38100" dist="38100" dir="2700000" algn="tl">
                    <a:srgbClr val="000000">
                      <a:alpha val="43137"/>
                    </a:srgbClr>
                  </a:outerShdw>
                </a:effectLst>
                <a:latin typeface="Arial" pitchFamily="34" charset="0"/>
                <a:cs typeface="Arial" pitchFamily="34" charset="0"/>
              </a:rPr>
              <a:t>New Federal  NIMS </a:t>
            </a:r>
          </a:p>
          <a:p>
            <a:pPr algn="ctr"/>
            <a:r>
              <a:rPr lang="en-US" sz="3600" dirty="0" smtClean="0">
                <a:effectLst>
                  <a:outerShdw blurRad="38100" dist="38100" dir="2700000" algn="tl">
                    <a:srgbClr val="000000">
                      <a:alpha val="43137"/>
                    </a:srgbClr>
                  </a:outerShdw>
                </a:effectLst>
                <a:latin typeface="Arial" pitchFamily="34" charset="0"/>
                <a:cs typeface="Arial" pitchFamily="34" charset="0"/>
              </a:rPr>
              <a:t>Implementation Objectives</a:t>
            </a:r>
            <a:endParaRPr lang="en-US" sz="3600" dirty="0">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381000" y="1600200"/>
            <a:ext cx="184731" cy="369332"/>
          </a:xfrm>
          <a:prstGeom prst="rect">
            <a:avLst/>
          </a:prstGeom>
          <a:noFill/>
        </p:spPr>
        <p:txBody>
          <a:bodyPr wrap="none" rtlCol="0">
            <a:spAutoFit/>
          </a:bodyPr>
          <a:lstStyle/>
          <a:p>
            <a:endParaRPr lang="en-US"/>
          </a:p>
        </p:txBody>
      </p:sp>
      <p:sp>
        <p:nvSpPr>
          <p:cNvPr id="4" name="TextBox 3"/>
          <p:cNvSpPr txBox="1"/>
          <p:nvPr/>
        </p:nvSpPr>
        <p:spPr>
          <a:xfrm>
            <a:off x="381000" y="1905000"/>
            <a:ext cx="8458200" cy="355481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500" dirty="0" smtClean="0">
                <a:effectLst>
                  <a:outerShdw blurRad="38100" dist="38100" dir="2700000" algn="tl">
                    <a:srgbClr val="000000">
                      <a:alpha val="43137"/>
                    </a:srgbClr>
                  </a:outerShdw>
                </a:effectLst>
              </a:rPr>
              <a:t>Now, as of  Spring 2010, The Secretary of DHS has authorized a new federal NIMS implementation objectives program to measure NIMS compliance.</a:t>
            </a:r>
          </a:p>
          <a:p>
            <a:endParaRPr lang="en-US" sz="2500" dirty="0" smtClean="0">
              <a:effectLst>
                <a:outerShdw blurRad="38100" dist="38100" dir="2700000" algn="tl">
                  <a:srgbClr val="000000">
                    <a:alpha val="43137"/>
                  </a:srgbClr>
                </a:outerShdw>
              </a:effectLst>
            </a:endParaRPr>
          </a:p>
          <a:p>
            <a:r>
              <a:rPr lang="en-US" sz="2500" dirty="0" smtClean="0">
                <a:effectLst>
                  <a:outerShdw blurRad="38100" dist="38100" dir="2700000" algn="tl">
                    <a:srgbClr val="000000">
                      <a:alpha val="43137"/>
                    </a:srgbClr>
                  </a:outerShdw>
                </a:effectLst>
              </a:rPr>
              <a:t>This program will require all federal agencies, including FEMA to develop or use their existing NIMS implementation program and meet the federal objectives which cover  areas such as training, exercises, and response doctrine.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7" name="Text Box 3"/>
          <p:cNvSpPr txBox="1">
            <a:spLocks noChangeArrowheads="1"/>
          </p:cNvSpPr>
          <p:nvPr/>
        </p:nvSpPr>
        <p:spPr bwMode="auto">
          <a:xfrm>
            <a:off x="284162" y="3962400"/>
            <a:ext cx="8859838" cy="549275"/>
          </a:xfrm>
          <a:prstGeom prst="rect">
            <a:avLst/>
          </a:prstGeom>
          <a:noFill/>
          <a:ln w="9525">
            <a:noFill/>
            <a:miter lim="800000"/>
            <a:headEnd/>
            <a:tailEnd/>
          </a:ln>
          <a:effectLst/>
        </p:spPr>
        <p:txBody>
          <a:bodyPr wrap="none">
            <a:spAutoFit/>
          </a:bodyPr>
          <a:lstStyle/>
          <a:p>
            <a:r>
              <a:rPr lang="en-US" sz="3000" dirty="0">
                <a:hlinkClick r:id="rId2"/>
              </a:rPr>
              <a:t>http://www.fema.gov/emergency/nims/index.shtm</a:t>
            </a:r>
            <a:r>
              <a:rPr lang="en-US" sz="3000" dirty="0"/>
              <a:t> </a:t>
            </a:r>
          </a:p>
        </p:txBody>
      </p:sp>
      <p:sp>
        <p:nvSpPr>
          <p:cNvPr id="2" name="Rectangle 1"/>
          <p:cNvSpPr/>
          <p:nvPr/>
        </p:nvSpPr>
        <p:spPr>
          <a:xfrm>
            <a:off x="609600" y="914400"/>
            <a:ext cx="7848600" cy="2554545"/>
          </a:xfrm>
          <a:prstGeom prst="rect">
            <a:avLst/>
          </a:prstGeom>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
                <a:schemeClr val="tx1"/>
              </a:buClr>
              <a:buSzPts val="2400"/>
              <a:buFont typeface="Arial" pitchFamily="34" charset="0"/>
              <a:buChar char="•"/>
              <a:tabLst/>
            </a:pPr>
            <a:r>
              <a:rPr kumimoji="0" 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NIMS Update 2010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The National NIMS 12-2008 document is up for review in 2010.  However due to the development of 4 new national frameworks and the update of the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NRF,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the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NIMS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update will be postponed until after</a:t>
            </a:r>
            <a:r>
              <a:rPr kumimoji="0" lang="en-US" sz="2400" b="0" i="0" u="none" strike="noStrike" cap="none" normalizeH="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the new frameworks are published in 2011</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Footer Placeholder 4"/>
          <p:cNvSpPr txBox="1">
            <a:spLocks noGrp="1"/>
          </p:cNvSpPr>
          <p:nvPr/>
        </p:nvSpPr>
        <p:spPr bwMode="auto">
          <a:xfrm>
            <a:off x="3124200" y="6245225"/>
            <a:ext cx="2895600" cy="476250"/>
          </a:xfrm>
          <a:prstGeom prst="rect">
            <a:avLst/>
          </a:prstGeom>
          <a:noFill/>
          <a:ln w="9525">
            <a:noFill/>
            <a:miter lim="800000"/>
            <a:headEnd/>
            <a:tailEnd/>
          </a:ln>
        </p:spPr>
        <p:txBody>
          <a:bodyPr/>
          <a:lstStyle/>
          <a:p>
            <a:pPr algn="ctr" eaLnBrk="1" hangingPunct="1"/>
            <a:r>
              <a:rPr lang="en-US">
                <a:solidFill>
                  <a:schemeClr val="accent1"/>
                </a:solidFill>
                <a:latin typeface="Arial" charset="0"/>
              </a:rPr>
              <a:t>2009 National Preparedness Training and Exercise Conference</a:t>
            </a:r>
          </a:p>
        </p:txBody>
      </p:sp>
      <p:sp>
        <p:nvSpPr>
          <p:cNvPr id="37069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B6784074-C325-457C-A6F7-D6094A540970}" type="slidenum">
              <a:rPr lang="en-US">
                <a:latin typeface="Arial" charset="0"/>
              </a:rPr>
              <a:pPr algn="r" eaLnBrk="1" hangingPunct="1"/>
              <a:t>24</a:t>
            </a:fld>
            <a:endParaRPr lang="en-US">
              <a:latin typeface="Arial" charset="0"/>
            </a:endParaRPr>
          </a:p>
        </p:txBody>
      </p:sp>
      <p:sp>
        <p:nvSpPr>
          <p:cNvPr id="370692" name="Rectangle 7"/>
          <p:cNvSpPr>
            <a:spLocks noChangeArrowheads="1"/>
          </p:cNvSpPr>
          <p:nvPr/>
        </p:nvSpPr>
        <p:spPr bwMode="auto">
          <a:xfrm>
            <a:off x="0" y="3429000"/>
            <a:ext cx="9144000" cy="1676400"/>
          </a:xfrm>
          <a:prstGeom prst="rect">
            <a:avLst/>
          </a:prstGeom>
          <a:solidFill>
            <a:srgbClr val="005288"/>
          </a:solidFill>
          <a:ln w="9525">
            <a:noFill/>
            <a:miter lim="800000"/>
            <a:headEnd/>
            <a:tailEnd/>
          </a:ln>
        </p:spPr>
        <p:txBody>
          <a:bodyPr wrap="none" anchor="ctr"/>
          <a:lstStyle/>
          <a:p>
            <a:pPr algn="ctr" eaLnBrk="1" hangingPunct="1"/>
            <a:endParaRPr lang="en-US" sz="2800">
              <a:latin typeface="Arial" charset="0"/>
            </a:endParaRPr>
          </a:p>
        </p:txBody>
      </p:sp>
      <p:sp>
        <p:nvSpPr>
          <p:cNvPr id="370693" name="Text Box 8"/>
          <p:cNvSpPr txBox="1">
            <a:spLocks noChangeArrowheads="1"/>
          </p:cNvSpPr>
          <p:nvPr/>
        </p:nvSpPr>
        <p:spPr bwMode="auto">
          <a:xfrm>
            <a:off x="228600" y="3886200"/>
            <a:ext cx="8702675" cy="701675"/>
          </a:xfrm>
          <a:prstGeom prst="rect">
            <a:avLst/>
          </a:prstGeom>
          <a:noFill/>
          <a:ln w="9525">
            <a:noFill/>
            <a:miter lim="800000"/>
            <a:headEnd/>
            <a:tailEnd/>
          </a:ln>
        </p:spPr>
        <p:txBody>
          <a:bodyPr>
            <a:spAutoFit/>
          </a:bodyPr>
          <a:lstStyle/>
          <a:p>
            <a:pPr algn="ctr" eaLnBrk="1" hangingPunct="1"/>
            <a:r>
              <a:rPr lang="en-US" sz="4000"/>
              <a:t>Five-Year NIMS Training Plan Update</a:t>
            </a:r>
          </a:p>
        </p:txBody>
      </p:sp>
      <p:pic>
        <p:nvPicPr>
          <p:cNvPr id="370694" name="Picture 10" descr="0408_074_FlagPPT_f"/>
          <p:cNvPicPr>
            <a:picLocks noChangeAspect="1" noChangeArrowheads="1"/>
          </p:cNvPicPr>
          <p:nvPr/>
        </p:nvPicPr>
        <p:blipFill>
          <a:blip r:embed="rId3" cstate="print"/>
          <a:srcRect/>
          <a:stretch>
            <a:fillRect/>
          </a:stretch>
        </p:blipFill>
        <p:spPr bwMode="auto">
          <a:xfrm>
            <a:off x="0" y="0"/>
            <a:ext cx="9144000" cy="3432175"/>
          </a:xfrm>
          <a:prstGeom prst="rect">
            <a:avLst/>
          </a:prstGeom>
          <a:noFill/>
          <a:ln w="9525">
            <a:noFill/>
            <a:miter lim="800000"/>
            <a:headEnd/>
            <a:tailEnd/>
          </a:ln>
        </p:spPr>
      </p:pic>
      <p:pic>
        <p:nvPicPr>
          <p:cNvPr id="370695" name="Picture 15" descr="DHS_fema_4R"/>
          <p:cNvPicPr>
            <a:picLocks noChangeAspect="1" noChangeArrowheads="1"/>
          </p:cNvPicPr>
          <p:nvPr/>
        </p:nvPicPr>
        <p:blipFill>
          <a:blip r:embed="rId4" cstate="print"/>
          <a:srcRect/>
          <a:stretch>
            <a:fillRect/>
          </a:stretch>
        </p:blipFill>
        <p:spPr bwMode="auto">
          <a:xfrm>
            <a:off x="228600" y="5624513"/>
            <a:ext cx="2819400" cy="100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1" hangingPunct="1"/>
            <a:fld id="{C7C5E1C6-C697-41A0-BFB8-A91F24839FD8}" type="slidenum">
              <a:rPr lang="en-US">
                <a:solidFill>
                  <a:schemeClr val="bg1"/>
                </a:solidFill>
                <a:latin typeface="Arial" charset="0"/>
              </a:rPr>
              <a:pPr algn="r" eaLnBrk="1" hangingPunct="1"/>
              <a:t>25</a:t>
            </a:fld>
            <a:endParaRPr lang="en-US">
              <a:solidFill>
                <a:schemeClr val="bg1"/>
              </a:solidFill>
              <a:latin typeface="Arial" charset="0"/>
            </a:endParaRPr>
          </a:p>
        </p:txBody>
      </p:sp>
      <p:sp>
        <p:nvSpPr>
          <p:cNvPr id="372739" name="Rectangle 2"/>
          <p:cNvSpPr>
            <a:spLocks noGrp="1" noChangeArrowheads="1"/>
          </p:cNvSpPr>
          <p:nvPr>
            <p:ph type="title" idx="4294967295"/>
          </p:nvPr>
        </p:nvSpPr>
        <p:spPr>
          <a:effectLst>
            <a:outerShdw blurRad="50800" dist="38100" dir="2700000" algn="tl" rotWithShape="0">
              <a:prstClr val="black">
                <a:alpha val="40000"/>
              </a:prstClr>
            </a:outerShdw>
          </a:effectLst>
        </p:spPr>
        <p:txBody>
          <a:bodyPr/>
          <a:lstStyle/>
          <a:p>
            <a:r>
              <a:rPr lang="en-US" sz="3200" dirty="0">
                <a:effectLst>
                  <a:outerShdw blurRad="38100" dist="38100" dir="2700000" algn="tl">
                    <a:srgbClr val="000000">
                      <a:alpha val="43137"/>
                    </a:srgbClr>
                  </a:outerShdw>
                </a:effectLst>
              </a:rPr>
              <a:t>Introduction &amp; Background</a:t>
            </a:r>
          </a:p>
        </p:txBody>
      </p:sp>
      <p:sp>
        <p:nvSpPr>
          <p:cNvPr id="372740" name="Rectangle 3"/>
          <p:cNvSpPr>
            <a:spLocks noGrp="1" noChangeArrowheads="1"/>
          </p:cNvSpPr>
          <p:nvPr>
            <p:ph type="body" idx="4294967295"/>
          </p:nvPr>
        </p:nvSpPr>
        <p:spPr>
          <a:xfrm>
            <a:off x="381000" y="1524000"/>
            <a:ext cx="8229600" cy="4800600"/>
          </a:xfrm>
          <a:effectLst>
            <a:outerShdw blurRad="50800" dist="38100" dir="2700000" algn="tl" rotWithShape="0">
              <a:prstClr val="black">
                <a:alpha val="40000"/>
              </a:prstClr>
            </a:outerShdw>
          </a:effectLst>
        </p:spPr>
        <p:txBody>
          <a:bodyPr/>
          <a:lstStyle/>
          <a:p>
            <a:pPr>
              <a:lnSpc>
                <a:spcPct val="90000"/>
              </a:lnSpc>
            </a:pPr>
            <a:r>
              <a:rPr lang="en-US" sz="2800" i="1" dirty="0">
                <a:effectLst>
                  <a:outerShdw blurRad="38100" dist="38100" dir="2700000" algn="tl">
                    <a:srgbClr val="000000">
                      <a:alpha val="43137"/>
                    </a:srgbClr>
                  </a:outerShdw>
                </a:effectLst>
              </a:rPr>
              <a:t>Five-Year NIMS Training Plan</a:t>
            </a:r>
            <a:r>
              <a:rPr lang="en-US" sz="2800" dirty="0">
                <a:effectLst>
                  <a:outerShdw blurRad="38100" dist="38100" dir="2700000" algn="tl">
                    <a:srgbClr val="000000">
                      <a:alpha val="43137"/>
                    </a:srgbClr>
                  </a:outerShdw>
                </a:effectLst>
              </a:rPr>
              <a:t> (FYNTP) first published in February 2008</a:t>
            </a:r>
          </a:p>
          <a:p>
            <a:pPr>
              <a:lnSpc>
                <a:spcPct val="90000"/>
              </a:lnSpc>
            </a:pPr>
            <a:endParaRPr lang="en-US" sz="2800" dirty="0">
              <a:effectLst>
                <a:outerShdw blurRad="38100" dist="38100" dir="2700000" algn="tl">
                  <a:srgbClr val="000000">
                    <a:alpha val="43137"/>
                  </a:srgbClr>
                </a:outerShdw>
              </a:effectLst>
            </a:endParaRPr>
          </a:p>
          <a:p>
            <a:pPr>
              <a:lnSpc>
                <a:spcPct val="90000"/>
              </a:lnSpc>
            </a:pPr>
            <a:r>
              <a:rPr lang="en-US" sz="2800" dirty="0">
                <a:effectLst>
                  <a:outerShdw blurRad="38100" dist="38100" dir="2700000" algn="tl">
                    <a:srgbClr val="000000">
                      <a:alpha val="43137"/>
                    </a:srgbClr>
                  </a:outerShdw>
                </a:effectLst>
              </a:rPr>
              <a:t>The FYNTP was </a:t>
            </a:r>
            <a:r>
              <a:rPr lang="en-US" sz="2800" dirty="0" smtClean="0">
                <a:effectLst>
                  <a:outerShdw blurRad="38100" dist="38100" dir="2700000" algn="tl">
                    <a:srgbClr val="000000">
                      <a:alpha val="43137"/>
                    </a:srgbClr>
                  </a:outerShdw>
                </a:effectLst>
              </a:rPr>
              <a:t>the culmination </a:t>
            </a:r>
            <a:r>
              <a:rPr lang="en-US" sz="2800" dirty="0">
                <a:effectLst>
                  <a:outerShdw blurRad="38100" dist="38100" dir="2700000" algn="tl">
                    <a:srgbClr val="000000">
                      <a:alpha val="43137"/>
                    </a:srgbClr>
                  </a:outerShdw>
                </a:effectLst>
              </a:rPr>
              <a:t>of a major effort </a:t>
            </a:r>
            <a:r>
              <a:rPr lang="en-US" sz="2800" dirty="0" smtClean="0">
                <a:effectLst>
                  <a:outerShdw blurRad="38100" dist="38100" dir="2700000" algn="tl">
                    <a:srgbClr val="000000">
                      <a:alpha val="43137"/>
                    </a:srgbClr>
                  </a:outerShdw>
                </a:effectLst>
              </a:rPr>
              <a:t>by </a:t>
            </a:r>
            <a:r>
              <a:rPr lang="en-US" sz="2800" dirty="0">
                <a:effectLst>
                  <a:outerShdw blurRad="38100" dist="38100" dir="2700000" algn="tl">
                    <a:srgbClr val="000000">
                      <a:alpha val="43137"/>
                    </a:srgbClr>
                  </a:outerShdw>
                </a:effectLst>
              </a:rPr>
              <a:t>the National Integration </a:t>
            </a:r>
            <a:r>
              <a:rPr lang="en-US" sz="2800" dirty="0" smtClean="0">
                <a:effectLst>
                  <a:outerShdw blurRad="38100" dist="38100" dir="2700000" algn="tl">
                    <a:srgbClr val="000000">
                      <a:alpha val="43137"/>
                    </a:srgbClr>
                  </a:outerShdw>
                </a:effectLst>
              </a:rPr>
              <a:t>Center and several </a:t>
            </a:r>
            <a:r>
              <a:rPr lang="en-US" sz="2800" dirty="0">
                <a:effectLst>
                  <a:outerShdw blurRad="38100" dist="38100" dir="2700000" algn="tl">
                    <a:srgbClr val="000000">
                      <a:alpha val="43137"/>
                    </a:srgbClr>
                  </a:outerShdw>
                </a:effectLst>
              </a:rPr>
              <a:t>working groups consisting of individuals from all levels of government, various </a:t>
            </a:r>
            <a:r>
              <a:rPr lang="en-US" sz="2800" dirty="0" smtClean="0">
                <a:effectLst>
                  <a:outerShdw blurRad="38100" dist="38100" dir="2700000" algn="tl">
                    <a:srgbClr val="000000">
                      <a:alpha val="43137"/>
                    </a:srgbClr>
                  </a:outerShdw>
                </a:effectLst>
              </a:rPr>
              <a:t>disciplines, </a:t>
            </a:r>
            <a:r>
              <a:rPr lang="en-US" sz="2800" dirty="0">
                <a:effectLst>
                  <a:outerShdw blurRad="38100" dist="38100" dir="2700000" algn="tl">
                    <a:srgbClr val="000000">
                      <a:alpha val="43137"/>
                    </a:srgbClr>
                  </a:outerShdw>
                </a:effectLst>
              </a:rPr>
              <a:t>the private sector </a:t>
            </a:r>
            <a:r>
              <a:rPr lang="en-US" sz="2800" dirty="0" smtClean="0">
                <a:effectLst>
                  <a:outerShdw blurRad="38100" dist="38100" dir="2700000" algn="tl">
                    <a:srgbClr val="000000">
                      <a:alpha val="43137"/>
                    </a:srgbClr>
                  </a:outerShdw>
                </a:effectLst>
              </a:rPr>
              <a:t>and </a:t>
            </a:r>
            <a:r>
              <a:rPr lang="en-US" sz="2800" dirty="0">
                <a:effectLst>
                  <a:outerShdw blurRad="38100" dist="38100" dir="2700000" algn="tl">
                    <a:srgbClr val="000000">
                      <a:alpha val="43137"/>
                    </a:srgbClr>
                  </a:outerShdw>
                </a:effectLst>
              </a:rPr>
              <a:t>NGO’s</a:t>
            </a:r>
          </a:p>
          <a:p>
            <a:pPr>
              <a:lnSpc>
                <a:spcPct val="90000"/>
              </a:lnSpc>
            </a:pPr>
            <a:endParaRPr lang="en-US" sz="2800" dirty="0">
              <a:effectLst>
                <a:outerShdw blurRad="38100" dist="38100" dir="2700000" algn="tl">
                  <a:srgbClr val="000000">
                    <a:alpha val="43137"/>
                  </a:srgbClr>
                </a:outerShdw>
              </a:effectLst>
            </a:endParaRPr>
          </a:p>
        </p:txBody>
      </p:sp>
      <p:pic>
        <p:nvPicPr>
          <p:cNvPr id="372741" name="Picture 5" descr="MPj04387700000[1]"/>
          <p:cNvPicPr>
            <a:picLocks noChangeAspect="1" noChangeArrowheads="1"/>
          </p:cNvPicPr>
          <p:nvPr/>
        </p:nvPicPr>
        <p:blipFill>
          <a:blip r:embed="rId3" cstate="print"/>
          <a:srcRect/>
          <a:stretch>
            <a:fillRect/>
          </a:stretch>
        </p:blipFill>
        <p:spPr bwMode="auto">
          <a:xfrm>
            <a:off x="5734050" y="4495800"/>
            <a:ext cx="2362200" cy="2362200"/>
          </a:xfrm>
          <a:prstGeom prst="rect">
            <a:avLst/>
          </a:prstGeom>
          <a:noFill/>
        </p:spPr>
      </p:pic>
      <p:pic>
        <p:nvPicPr>
          <p:cNvPr id="372742" name="Picture 6" descr="MPj04022470000[1]"/>
          <p:cNvPicPr>
            <a:picLocks noChangeAspect="1" noChangeArrowheads="1"/>
          </p:cNvPicPr>
          <p:nvPr/>
        </p:nvPicPr>
        <p:blipFill>
          <a:blip r:embed="rId4" cstate="print"/>
          <a:srcRect/>
          <a:stretch>
            <a:fillRect/>
          </a:stretch>
        </p:blipFill>
        <p:spPr bwMode="auto">
          <a:xfrm>
            <a:off x="0" y="0"/>
            <a:ext cx="1033463" cy="1549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effectLst>
            <a:outerShdw blurRad="50800" dist="38100" dir="2700000" algn="tl" rotWithShape="0">
              <a:prstClr val="black">
                <a:alpha val="40000"/>
              </a:prstClr>
            </a:outerShdw>
          </a:effectLst>
        </p:spPr>
        <p:txBody>
          <a:bodyPr/>
          <a:lstStyle/>
          <a:p>
            <a:r>
              <a:rPr lang="en-US" sz="3200" dirty="0">
                <a:effectLst>
                  <a:outerShdw blurRad="38100" dist="38100" dir="2700000" algn="tl">
                    <a:srgbClr val="000000">
                      <a:alpha val="43137"/>
                    </a:srgbClr>
                  </a:outerShdw>
                </a:effectLst>
              </a:rPr>
              <a:t>Introduction &amp; Background</a:t>
            </a:r>
          </a:p>
        </p:txBody>
      </p:sp>
      <p:sp>
        <p:nvSpPr>
          <p:cNvPr id="374787" name="Rectangle 3"/>
          <p:cNvSpPr>
            <a:spLocks noGrp="1" noChangeArrowheads="1"/>
          </p:cNvSpPr>
          <p:nvPr>
            <p:ph type="body" idx="1"/>
          </p:nvPr>
        </p:nvSpPr>
        <p:spPr>
          <a:xfrm>
            <a:off x="457200" y="1219200"/>
            <a:ext cx="8229600" cy="4724400"/>
          </a:xfrm>
          <a:effectLst>
            <a:outerShdw blurRad="50800" dist="38100" dir="2700000" algn="tl" rotWithShape="0">
              <a:prstClr val="black">
                <a:alpha val="40000"/>
              </a:prstClr>
            </a:outerShdw>
          </a:effectLst>
        </p:spPr>
        <p:txBody>
          <a:bodyPr/>
          <a:lstStyle/>
          <a:p>
            <a:r>
              <a:rPr lang="en-US" sz="2800" dirty="0">
                <a:effectLst>
                  <a:outerShdw blurRad="38100" dist="38100" dir="2700000" algn="tl">
                    <a:srgbClr val="000000">
                      <a:alpha val="43137"/>
                    </a:srgbClr>
                  </a:outerShdw>
                </a:effectLst>
              </a:rPr>
              <a:t>The primary purposes included:</a:t>
            </a:r>
          </a:p>
          <a:p>
            <a:pPr lvl="1"/>
            <a:r>
              <a:rPr lang="en-US" dirty="0" smtClean="0">
                <a:effectLst>
                  <a:outerShdw blurRad="38100" dist="38100" dir="2700000" algn="tl">
                    <a:srgbClr val="000000">
                      <a:alpha val="43137"/>
                    </a:srgbClr>
                  </a:outerShdw>
                </a:effectLst>
              </a:rPr>
              <a:t>Providing </a:t>
            </a:r>
            <a:r>
              <a:rPr lang="en-US" dirty="0">
                <a:effectLst>
                  <a:outerShdw blurRad="38100" dist="38100" dir="2700000" algn="tl">
                    <a:srgbClr val="000000">
                      <a:alpha val="43137"/>
                    </a:srgbClr>
                  </a:outerShdw>
                </a:effectLst>
              </a:rPr>
              <a:t>stakeholders (especially training administrators) </a:t>
            </a:r>
            <a:r>
              <a:rPr lang="en-US" dirty="0" smtClean="0">
                <a:effectLst>
                  <a:outerShdw blurRad="38100" dist="38100" dir="2700000" algn="tl">
                    <a:srgbClr val="000000">
                      <a:alpha val="43137"/>
                    </a:srgbClr>
                  </a:outerShdw>
                </a:effectLst>
              </a:rPr>
              <a:t>an </a:t>
            </a:r>
            <a:r>
              <a:rPr lang="en-US" dirty="0">
                <a:effectLst>
                  <a:outerShdw blurRad="38100" dist="38100" dir="2700000" algn="tl">
                    <a:srgbClr val="000000">
                      <a:alpha val="43137"/>
                    </a:srgbClr>
                  </a:outerShdw>
                </a:effectLst>
              </a:rPr>
              <a:t>idea of where NIMS </a:t>
            </a:r>
            <a:r>
              <a:rPr lang="en-US" dirty="0" smtClean="0">
                <a:effectLst>
                  <a:outerShdw blurRad="38100" dist="38100" dir="2700000" algn="tl">
                    <a:srgbClr val="000000">
                      <a:alpha val="43137"/>
                    </a:srgbClr>
                  </a:outerShdw>
                </a:effectLst>
              </a:rPr>
              <a:t>training was headed </a:t>
            </a:r>
            <a:r>
              <a:rPr lang="en-US" dirty="0">
                <a:effectLst>
                  <a:outerShdw blurRad="38100" dist="38100" dir="2700000" algn="tl">
                    <a:srgbClr val="000000">
                      <a:alpha val="43137"/>
                    </a:srgbClr>
                  </a:outerShdw>
                </a:effectLst>
              </a:rPr>
              <a:t>on a national scale</a:t>
            </a:r>
          </a:p>
          <a:p>
            <a:pPr lvl="1"/>
            <a:r>
              <a:rPr lang="en-US" dirty="0">
                <a:effectLst>
                  <a:outerShdw blurRad="38100" dist="38100" dir="2700000" algn="tl">
                    <a:srgbClr val="000000">
                      <a:alpha val="43137"/>
                    </a:srgbClr>
                  </a:outerShdw>
                </a:effectLst>
              </a:rPr>
              <a:t>Providing definitive guidance on specific NIMS training courses and </a:t>
            </a:r>
            <a:r>
              <a:rPr lang="en-US" dirty="0" smtClean="0">
                <a:effectLst>
                  <a:outerShdw blurRad="38100" dist="38100" dir="2700000" algn="tl">
                    <a:srgbClr val="000000">
                      <a:alpha val="43137"/>
                    </a:srgbClr>
                  </a:outerShdw>
                </a:effectLst>
              </a:rPr>
              <a:t>organizational </a:t>
            </a:r>
            <a:r>
              <a:rPr lang="en-US" dirty="0">
                <a:effectLst>
                  <a:outerShdw blurRad="38100" dist="38100" dir="2700000" algn="tl">
                    <a:srgbClr val="000000">
                      <a:alpha val="43137"/>
                    </a:srgbClr>
                  </a:outerShdw>
                </a:effectLst>
              </a:rPr>
              <a:t>budget planning efforts</a:t>
            </a:r>
          </a:p>
          <a:p>
            <a:endParaRPr lang="en-US" sz="2800" dirty="0">
              <a:effectLst>
                <a:outerShdw blurRad="38100" dist="38100" dir="2700000" algn="tl">
                  <a:srgbClr val="000000">
                    <a:alpha val="43137"/>
                  </a:srgbClr>
                </a:outerShdw>
              </a:effectLst>
            </a:endParaRPr>
          </a:p>
        </p:txBody>
      </p:sp>
      <p:pic>
        <p:nvPicPr>
          <p:cNvPr id="374788" name="Picture 4" descr="MCj00889680000[1]"/>
          <p:cNvPicPr>
            <a:picLocks noChangeAspect="1" noChangeArrowheads="1"/>
          </p:cNvPicPr>
          <p:nvPr/>
        </p:nvPicPr>
        <p:blipFill>
          <a:blip r:embed="rId3" cstate="print"/>
          <a:srcRect/>
          <a:stretch>
            <a:fillRect/>
          </a:stretch>
        </p:blipFill>
        <p:spPr bwMode="auto">
          <a:xfrm>
            <a:off x="0" y="5064125"/>
            <a:ext cx="1427163" cy="1793875"/>
          </a:xfrm>
          <a:prstGeom prst="rect">
            <a:avLst/>
          </a:prstGeom>
          <a:noFill/>
        </p:spPr>
      </p:pic>
      <p:pic>
        <p:nvPicPr>
          <p:cNvPr id="374789" name="Picture 5" descr="j0301252"/>
          <p:cNvPicPr>
            <a:picLocks noChangeAspect="1" noChangeArrowheads="1"/>
          </p:cNvPicPr>
          <p:nvPr/>
        </p:nvPicPr>
        <p:blipFill>
          <a:blip r:embed="rId4" cstate="print"/>
          <a:srcRect/>
          <a:stretch>
            <a:fillRect/>
          </a:stretch>
        </p:blipFill>
        <p:spPr bwMode="auto">
          <a:xfrm>
            <a:off x="7313613" y="0"/>
            <a:ext cx="1830387" cy="15652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592722"/>
            <a:ext cx="8991600" cy="6247864"/>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rPr>
              <a:t>Stakeholders</a:t>
            </a:r>
            <a:r>
              <a:rPr kumimoji="0" lang="en-US" sz="2000" b="0" i="0" u="none" strike="noStrike" cap="none" normalizeH="0" baseline="0" dirty="0" smtClean="0">
                <a:ln>
                  <a:noFill/>
                </a:ln>
                <a:solidFill>
                  <a:schemeClr val="tx1"/>
                </a:solidFill>
                <a:effectLst/>
                <a:latin typeface="Arial" charset="0"/>
                <a:cs typeface="Arial" charset="0"/>
              </a:rPr>
              <a:t> will define the emergency management/response personnel (within their jurisdiction, agency, or organization)</a:t>
            </a:r>
            <a:r>
              <a:rPr kumimoji="0" lang="en-US" sz="2000" b="0" i="0" u="none" strike="noStrike" cap="none" normalizeH="0" dirty="0" smtClean="0">
                <a:ln>
                  <a:noFill/>
                </a:ln>
                <a:solidFill>
                  <a:schemeClr val="tx1"/>
                </a:solidFill>
                <a:effectLst/>
                <a:latin typeface="Arial" charset="0"/>
                <a:cs typeface="Arial" charset="0"/>
              </a:rPr>
              <a:t> </a:t>
            </a:r>
            <a:r>
              <a:rPr kumimoji="0" lang="en-US" sz="2000" b="0" i="0" u="none" strike="noStrike" cap="none" normalizeH="0" baseline="0" dirty="0" smtClean="0">
                <a:ln>
                  <a:noFill/>
                </a:ln>
                <a:solidFill>
                  <a:schemeClr val="tx1"/>
                </a:solidFill>
                <a:effectLst/>
                <a:latin typeface="Arial" charset="0"/>
                <a:cs typeface="Arial" charset="0"/>
              </a:rPr>
              <a:t>required</a:t>
            </a:r>
            <a:r>
              <a:rPr kumimoji="0" lang="en-US" sz="2000" b="0" i="0" u="none" strike="noStrike" cap="none" normalizeH="0" dirty="0" smtClean="0">
                <a:ln>
                  <a:noFill/>
                </a:ln>
                <a:solidFill>
                  <a:schemeClr val="tx1"/>
                </a:solidFill>
                <a:effectLst/>
                <a:latin typeface="Arial" charset="0"/>
                <a:cs typeface="Arial" charset="0"/>
              </a:rPr>
              <a:t> to take </a:t>
            </a:r>
            <a:r>
              <a:rPr kumimoji="0" lang="en-US" sz="2000" b="0" i="0" u="none" strike="noStrike" cap="none" normalizeH="0" baseline="0" dirty="0" smtClean="0">
                <a:ln>
                  <a:noFill/>
                </a:ln>
                <a:solidFill>
                  <a:schemeClr val="tx1"/>
                </a:solidFill>
                <a:effectLst/>
                <a:latin typeface="Arial" charset="0"/>
                <a:cs typeface="Arial" charset="0"/>
              </a:rPr>
              <a:t>ongoing training. This includes all emergency services related disciplines such as: EMS, hospitals, public health, fire service, law enforcement, public works/utilities, skilled support personnel, and other emergency management response, support and volunteer personnel</a:t>
            </a:r>
            <a:r>
              <a:rPr lang="en-US" sz="2000" dirty="0" smtClean="0">
                <a:latin typeface="Arial" charset="0"/>
                <a:cs typeface="Arial" charset="0"/>
              </a:rPr>
              <a:t>.</a:t>
            </a:r>
            <a:endParaRPr kumimoji="0" lang="en-US" sz="2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Entry Level: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FEMA IS-700: NIMS, An Introduction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ICS-100: Introduction to ICS or equivalent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First Line, Single Resource, Field Supervisors: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IS-700.A, ICS-100, and ICS-200: Basic ICS or its equivalent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Middle Management: Strike Team Leaders, Division Supervisors, EOC Staff, etc.:</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IS-700.A, IS-800.B NRF, ICS-100, ICS-200, and ICS-300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Command and General Staff; Area, Emergency Personnel, and EOC Managers: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Arial" charset="0"/>
                <a:cs typeface="Arial" charset="0"/>
              </a:rPr>
              <a:t>IS-700.A, IS-800.B NRF, ICS-100, ICS-200, ICS-300, and ICS-400 </a:t>
            </a: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3" name="Rectangle 2"/>
          <p:cNvSpPr/>
          <p:nvPr/>
        </p:nvSpPr>
        <p:spPr>
          <a:xfrm>
            <a:off x="1371600" y="152400"/>
            <a:ext cx="5809604" cy="461665"/>
          </a:xfrm>
          <a:prstGeom prst="rect">
            <a:avLst/>
          </a:prstGeom>
          <a:effectLst>
            <a:outerShdw blurRad="50800" dist="38100" dir="2700000" algn="tl" rotWithShape="0">
              <a:prstClr val="black">
                <a:alpha val="40000"/>
              </a:prstClr>
            </a:outerShdw>
          </a:effectLst>
        </p:spPr>
        <p:txBody>
          <a:bodyPr wrap="none">
            <a:spAutoFit/>
          </a:bodyPr>
          <a:lstStyle/>
          <a:p>
            <a:pPr lvl="0" fontAlgn="base">
              <a:spcBef>
                <a:spcPct val="0"/>
              </a:spcBef>
              <a:spcAft>
                <a:spcPct val="0"/>
              </a:spcAft>
            </a:pPr>
            <a:r>
              <a:rPr lang="en-US" sz="2400" b="1" dirty="0">
                <a:effectLst>
                  <a:outerShdw blurRad="38100" dist="38100" dir="2700000" algn="tl">
                    <a:srgbClr val="000000">
                      <a:alpha val="43137"/>
                    </a:srgbClr>
                  </a:outerShdw>
                </a:effectLst>
                <a:latin typeface="Arial" charset="0"/>
                <a:cs typeface="Arial" charset="0"/>
              </a:rPr>
              <a:t>Who </a:t>
            </a:r>
            <a:r>
              <a:rPr lang="en-US" sz="2400" b="1" dirty="0" smtClean="0">
                <a:effectLst>
                  <a:outerShdw blurRad="38100" dist="38100" dir="2700000" algn="tl">
                    <a:srgbClr val="000000">
                      <a:alpha val="43137"/>
                    </a:srgbClr>
                  </a:outerShdw>
                </a:effectLst>
                <a:latin typeface="Arial" charset="0"/>
                <a:cs typeface="Arial" charset="0"/>
              </a:rPr>
              <a:t>must take </a:t>
            </a:r>
            <a:r>
              <a:rPr lang="en-US" sz="2400" b="1" dirty="0">
                <a:effectLst>
                  <a:outerShdw blurRad="38100" dist="38100" dir="2700000" algn="tl">
                    <a:srgbClr val="000000">
                      <a:alpha val="43137"/>
                    </a:srgbClr>
                  </a:outerShdw>
                </a:effectLst>
                <a:latin typeface="Arial" charset="0"/>
                <a:cs typeface="Arial" charset="0"/>
              </a:rPr>
              <a:t>NIMS and ICS training</a:t>
            </a:r>
            <a:r>
              <a:rPr lang="en-US" b="1" dirty="0">
                <a:effectLst>
                  <a:outerShdw blurRad="38100" dist="38100" dir="2700000" algn="tl">
                    <a:srgbClr val="000000">
                      <a:alpha val="43137"/>
                    </a:srgbClr>
                  </a:outerShdw>
                </a:effectLst>
                <a:latin typeface="Arial" charset="0"/>
                <a:cs typeface="Arial" charset="0"/>
              </a:rPr>
              <a:t>?</a:t>
            </a:r>
            <a:endParaRPr lang="en-US" dirty="0">
              <a:effectLst>
                <a:outerShdw blurRad="38100" dist="38100" dir="2700000" algn="tl">
                  <a:srgbClr val="000000">
                    <a:alpha val="43137"/>
                  </a:srgbClr>
                </a:outerShdw>
              </a:effectLst>
              <a:latin typeface="Arial" charset="0"/>
              <a:cs typeface="Arial" charset="0"/>
            </a:endParaRPr>
          </a:p>
        </p:txBody>
      </p:sp>
      <p:pic>
        <p:nvPicPr>
          <p:cNvPr id="1028" name="Picture 4" descr="C:\Documents and Settings\Mbernard.FEMA\Local Settings\Temporary Internet Files\Content.IE5\PWHVRVRK\MCBD06630_0000[1].wmf"/>
          <p:cNvPicPr>
            <a:picLocks noChangeAspect="1" noChangeArrowheads="1"/>
          </p:cNvPicPr>
          <p:nvPr/>
        </p:nvPicPr>
        <p:blipFill>
          <a:blip r:embed="rId2" cstate="print"/>
          <a:srcRect/>
          <a:stretch>
            <a:fillRect/>
          </a:stretch>
        </p:blipFill>
        <p:spPr bwMode="auto">
          <a:xfrm>
            <a:off x="6324600" y="2362200"/>
            <a:ext cx="2438400" cy="194498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457200" y="0"/>
            <a:ext cx="8229600" cy="1143000"/>
          </a:xfrm>
          <a:effectLst>
            <a:outerShdw blurRad="50800" dist="38100" dir="2700000" algn="tl" rotWithShape="0">
              <a:prstClr val="black">
                <a:alpha val="40000"/>
              </a:prstClr>
            </a:outerShdw>
          </a:effectLst>
        </p:spPr>
        <p:txBody>
          <a:bodyPr>
            <a:normAutofit/>
          </a:bodyPr>
          <a:lstStyle/>
          <a:p>
            <a:r>
              <a:rPr lang="en-US" sz="3600" dirty="0" smtClean="0">
                <a:effectLst>
                  <a:outerShdw blurRad="38100" dist="38100" dir="2700000" algn="tl">
                    <a:srgbClr val="000000">
                      <a:alpha val="43137"/>
                    </a:srgbClr>
                  </a:outerShdw>
                </a:effectLst>
              </a:rPr>
              <a:t>Five Year Training Plan Update</a:t>
            </a:r>
            <a:endParaRPr lang="en-US" sz="3600" dirty="0">
              <a:effectLst>
                <a:outerShdw blurRad="38100" dist="38100" dir="2700000" algn="tl">
                  <a:srgbClr val="000000">
                    <a:alpha val="43137"/>
                  </a:srgbClr>
                </a:outerShdw>
              </a:effectLst>
            </a:endParaRPr>
          </a:p>
        </p:txBody>
      </p:sp>
      <p:sp>
        <p:nvSpPr>
          <p:cNvPr id="391171" name="Rectangle 3"/>
          <p:cNvSpPr>
            <a:spLocks noGrp="1" noChangeArrowheads="1"/>
          </p:cNvSpPr>
          <p:nvPr>
            <p:ph type="body" idx="1"/>
          </p:nvPr>
        </p:nvSpPr>
        <p:spPr>
          <a:xfrm>
            <a:off x="533400" y="4876800"/>
            <a:ext cx="8229600" cy="990600"/>
          </a:xfrm>
          <a:noFill/>
          <a:ln/>
        </p:spPr>
        <p:txBody>
          <a:bodyPr>
            <a:noAutofit/>
          </a:bodyPr>
          <a:lstStyle/>
          <a:p>
            <a:pPr>
              <a:lnSpc>
                <a:spcPct val="90000"/>
              </a:lnSpc>
            </a:pPr>
            <a:r>
              <a:rPr lang="en-US" sz="2400" dirty="0" smtClean="0">
                <a:solidFill>
                  <a:srgbClr val="FF0000"/>
                </a:solidFill>
                <a:hlinkClick r:id="rId3"/>
              </a:rPr>
              <a:t>http</a:t>
            </a:r>
            <a:r>
              <a:rPr lang="en-US" sz="2400" dirty="0">
                <a:solidFill>
                  <a:srgbClr val="FF0000"/>
                </a:solidFill>
                <a:hlinkClick r:id="rId3"/>
              </a:rPr>
              <a:t>://www.fema.gov/emergency/nims/NIMSTrainingCourses.shtm</a:t>
            </a:r>
            <a:r>
              <a:rPr lang="en-US" sz="2400" dirty="0">
                <a:solidFill>
                  <a:srgbClr val="FF0000"/>
                </a:solidFill>
              </a:rPr>
              <a:t> </a:t>
            </a:r>
          </a:p>
        </p:txBody>
      </p:sp>
      <p:sp>
        <p:nvSpPr>
          <p:cNvPr id="4" name="Rectangle 3"/>
          <p:cNvSpPr/>
          <p:nvPr/>
        </p:nvSpPr>
        <p:spPr>
          <a:xfrm>
            <a:off x="457200" y="1524000"/>
            <a:ext cx="8229600" cy="2308324"/>
          </a:xfrm>
          <a:prstGeom prst="rect">
            <a:avLst/>
          </a:prstGeom>
          <a:effectLst>
            <a:outerShdw blurRad="50800" dist="38100" dir="2700000" algn="tl" rotWithShape="0">
              <a:prstClr val="black">
                <a:alpha val="40000"/>
              </a:prstClr>
            </a:outerShdw>
          </a:effectLst>
        </p:spPr>
        <p:txBody>
          <a:bodyPr wrap="square">
            <a:spAutoFit/>
          </a:bodyPr>
          <a:lstStyle/>
          <a:p>
            <a:pPr marL="576263" lvl="1">
              <a:spcBef>
                <a:spcPct val="50000"/>
              </a:spcBef>
              <a:tabLst>
                <a:tab pos="576263" algn="l"/>
              </a:tabLst>
              <a:defRPr/>
            </a:pPr>
            <a:r>
              <a:rPr lang="en-US" sz="2400" dirty="0" smtClean="0">
                <a:effectLst>
                  <a:outerShdw blurRad="38100" dist="38100" dir="2700000" algn="tl">
                    <a:srgbClr val="000000">
                      <a:alpha val="43137"/>
                    </a:srgbClr>
                  </a:outerShdw>
                </a:effectLst>
                <a:latin typeface="Arial" pitchFamily="34" charset="0"/>
                <a:cs typeface="Arial" pitchFamily="34" charset="0"/>
              </a:rPr>
              <a:t>The NIMS on line courses outlined in the current 5 year plan are due for implementation this year.  However, before the 2009 update to the plan, The NP </a:t>
            </a:r>
            <a:r>
              <a:rPr lang="en-US" sz="2400" dirty="0" smtClean="0">
                <a:solidFill>
                  <a:srgbClr val="EAEAEA"/>
                </a:solidFill>
                <a:effectLst>
                  <a:outerShdw blurRad="38100" dist="38100" dir="2700000" algn="tl">
                    <a:srgbClr val="000000">
                      <a:alpha val="43137"/>
                    </a:srgbClr>
                  </a:outerShdw>
                </a:effectLst>
                <a:latin typeface="Arial" pitchFamily="34" charset="0"/>
                <a:cs typeface="Arial" pitchFamily="34" charset="0"/>
              </a:rPr>
              <a:t>Deputy Administrator</a:t>
            </a:r>
            <a:r>
              <a:rPr lang="en-US" sz="2400" dirty="0" smtClean="0">
                <a:effectLst>
                  <a:outerShdw blurRad="38100" dist="38100" dir="2700000" algn="tl">
                    <a:srgbClr val="000000">
                      <a:alpha val="43137"/>
                    </a:srgbClr>
                  </a:outerShdw>
                </a:effectLst>
                <a:latin typeface="Arial" pitchFamily="34" charset="0"/>
                <a:cs typeface="Arial" pitchFamily="34" charset="0"/>
              </a:rPr>
              <a:t> has directed an update to the plan to cover more FEMA training.  It is hoped to be out by late Fall 2010 for review.</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1"/>
          </p:nvPr>
        </p:nvSpPr>
        <p:spPr/>
        <p:txBody>
          <a:bodyPr/>
          <a:lstStyle/>
          <a:p>
            <a:fld id="{F4EA47B4-325E-48F5-BC67-C30F5D24A9A6}" type="slidenum">
              <a:rPr lang="en-US"/>
              <a:pPr/>
              <a:t>29</a:t>
            </a:fld>
            <a:endParaRPr lang="en-US"/>
          </a:p>
        </p:txBody>
      </p:sp>
      <p:sp>
        <p:nvSpPr>
          <p:cNvPr id="393218" name="Rectangle 7"/>
          <p:cNvSpPr>
            <a:spLocks noChangeArrowheads="1"/>
          </p:cNvSpPr>
          <p:nvPr/>
        </p:nvSpPr>
        <p:spPr bwMode="auto">
          <a:xfrm>
            <a:off x="0" y="3429000"/>
            <a:ext cx="9144000" cy="1981200"/>
          </a:xfrm>
          <a:prstGeom prst="rect">
            <a:avLst/>
          </a:prstGeom>
          <a:solidFill>
            <a:srgbClr val="005288"/>
          </a:solidFill>
          <a:ln w="9525">
            <a:noFill/>
            <a:miter lim="800000"/>
            <a:headEnd/>
            <a:tailEnd/>
          </a:ln>
        </p:spPr>
        <p:txBody>
          <a:bodyPr wrap="none" anchor="ctr"/>
          <a:lstStyle/>
          <a:p>
            <a:pPr algn="ctr" eaLnBrk="1" hangingPunct="1"/>
            <a:endParaRPr lang="en-US" sz="2800">
              <a:latin typeface="Arial" charset="0"/>
            </a:endParaRPr>
          </a:p>
        </p:txBody>
      </p:sp>
      <p:pic>
        <p:nvPicPr>
          <p:cNvPr id="393219" name="Picture 10" descr="0408_074_FlagPPT_f"/>
          <p:cNvPicPr>
            <a:picLocks noChangeAspect="1" noChangeArrowheads="1"/>
          </p:cNvPicPr>
          <p:nvPr/>
        </p:nvPicPr>
        <p:blipFill>
          <a:blip r:embed="rId3" cstate="print"/>
          <a:srcRect/>
          <a:stretch>
            <a:fillRect/>
          </a:stretch>
        </p:blipFill>
        <p:spPr bwMode="auto">
          <a:xfrm>
            <a:off x="0" y="0"/>
            <a:ext cx="9144000" cy="3432175"/>
          </a:xfrm>
          <a:prstGeom prst="rect">
            <a:avLst/>
          </a:prstGeom>
          <a:noFill/>
          <a:ln w="9525">
            <a:noFill/>
            <a:miter lim="800000"/>
            <a:headEnd/>
            <a:tailEnd/>
          </a:ln>
        </p:spPr>
      </p:pic>
      <p:sp>
        <p:nvSpPr>
          <p:cNvPr id="149510" name="Rectangle 6"/>
          <p:cNvSpPr>
            <a:spLocks noGrp="1" noChangeArrowheads="1"/>
          </p:cNvSpPr>
          <p:nvPr>
            <p:ph type="ctrTitle" idx="4294967295"/>
          </p:nvPr>
        </p:nvSpPr>
        <p:spPr>
          <a:xfrm>
            <a:off x="304800" y="3429000"/>
            <a:ext cx="8515350" cy="1524000"/>
          </a:xfrm>
          <a:effectLst>
            <a:outerShdw dist="35921" dir="2700000" algn="ctr" rotWithShape="0">
              <a:schemeClr val="bg1"/>
            </a:outerShdw>
          </a:effectLst>
        </p:spPr>
        <p:txBody>
          <a:bodyPr anchor="t"/>
          <a:lstStyle/>
          <a:p>
            <a:pPr>
              <a:lnSpc>
                <a:spcPct val="90000"/>
              </a:lnSpc>
            </a:pPr>
            <a:r>
              <a:rPr lang="en-US" sz="4500" dirty="0"/>
              <a:t>NIMS ICS All-Hazard Position Specific </a:t>
            </a:r>
            <a:r>
              <a:rPr lang="en-US" sz="4500" dirty="0" smtClean="0"/>
              <a:t>Training</a:t>
            </a:r>
            <a:endParaRPr lang="en-US" sz="5100" b="1" i="1" dirty="0"/>
          </a:p>
        </p:txBody>
      </p:sp>
      <p:pic>
        <p:nvPicPr>
          <p:cNvPr id="393221" name="Picture 7" descr="DHS_GrayTypeLogo"/>
          <p:cNvPicPr>
            <a:picLocks noChangeAspect="1" noChangeArrowheads="1"/>
          </p:cNvPicPr>
          <p:nvPr/>
        </p:nvPicPr>
        <p:blipFill>
          <a:blip r:embed="rId4" cstate="print"/>
          <a:srcRect/>
          <a:stretch>
            <a:fillRect/>
          </a:stretch>
        </p:blipFill>
        <p:spPr bwMode="auto">
          <a:xfrm>
            <a:off x="0" y="5553075"/>
            <a:ext cx="4495800" cy="1304925"/>
          </a:xfrm>
          <a:prstGeom prst="rect">
            <a:avLst/>
          </a:prstGeom>
          <a:noFill/>
          <a:ln w="9525">
            <a:noFill/>
            <a:miter lim="800000"/>
            <a:headEnd/>
            <a:tailEnd/>
          </a:ln>
        </p:spPr>
      </p:pic>
      <p:sp>
        <p:nvSpPr>
          <p:cNvPr id="393222" name="Text Box 6"/>
          <p:cNvSpPr txBox="1">
            <a:spLocks noChangeArrowheads="1"/>
          </p:cNvSpPr>
          <p:nvPr/>
        </p:nvSpPr>
        <p:spPr bwMode="auto">
          <a:xfrm>
            <a:off x="381000" y="2514600"/>
            <a:ext cx="7239000" cy="1250950"/>
          </a:xfrm>
          <a:prstGeom prst="rect">
            <a:avLst/>
          </a:prstGeom>
          <a:noFill/>
          <a:ln w="9525">
            <a:noFill/>
            <a:miter lim="800000"/>
            <a:headEnd/>
            <a:tailEnd/>
          </a:ln>
          <a:effectLst/>
        </p:spPr>
        <p:txBody>
          <a:bodyPr>
            <a:spAutoFit/>
          </a:bodyPr>
          <a:lstStyle/>
          <a:p>
            <a:pPr eaLnBrk="1" hangingPunct="1"/>
            <a:endParaRPr lang="en-US" sz="2800">
              <a:latin typeface="Arial" charset="0"/>
              <a:cs typeface="Arial" charset="0"/>
            </a:endParaRPr>
          </a:p>
          <a:p>
            <a:pPr eaLnBrk="1" hangingPunct="1"/>
            <a:endParaRPr lang="en-US" sz="2800">
              <a:latin typeface="Arial" charset="0"/>
              <a:cs typeface="Arial" charset="0"/>
            </a:endParaRPr>
          </a:p>
          <a:p>
            <a:pPr eaLnBrk="1" hangingPunct="1"/>
            <a:endParaRPr lang="en-US" sz="200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txBox="1">
            <a:spLocks noGrp="1" noChangeArrowheads="1"/>
          </p:cNvSpPr>
          <p:nvPr/>
        </p:nvSpPr>
        <p:spPr bwMode="black">
          <a:xfrm>
            <a:off x="8610600" y="6429375"/>
            <a:ext cx="457200" cy="260350"/>
          </a:xfrm>
          <a:prstGeom prst="rect">
            <a:avLst/>
          </a:prstGeom>
          <a:noFill/>
          <a:ln w="9525">
            <a:noFill/>
            <a:miter lim="800000"/>
            <a:headEnd/>
            <a:tailEnd/>
          </a:ln>
        </p:spPr>
        <p:txBody>
          <a:bodyPr anchor="b">
            <a:spAutoFit/>
          </a:bodyPr>
          <a:lstStyle/>
          <a:p>
            <a:fld id="{F7AB98DA-7D71-43E8-BABB-2D7D93CEE55A}" type="slidenum">
              <a:rPr lang="en-US" sz="1100">
                <a:latin typeface="Arial" charset="0"/>
              </a:rPr>
              <a:pPr/>
              <a:t>3</a:t>
            </a:fld>
            <a:endParaRPr lang="en-US" sz="1100">
              <a:latin typeface="Arial" charset="0"/>
            </a:endParaRPr>
          </a:p>
        </p:txBody>
      </p:sp>
      <p:sp>
        <p:nvSpPr>
          <p:cNvPr id="71683" name="Rectangle 2"/>
          <p:cNvSpPr>
            <a:spLocks noGrp="1" noChangeArrowheads="1"/>
          </p:cNvSpPr>
          <p:nvPr>
            <p:ph type="title" idx="4294967295"/>
          </p:nvPr>
        </p:nvSpPr>
        <p:spPr>
          <a:xfrm>
            <a:off x="381000" y="304800"/>
            <a:ext cx="8447088" cy="1066800"/>
          </a:xfrm>
          <a:solidFill>
            <a:schemeClr val="accent2"/>
          </a:solidFill>
        </p:spPr>
        <p:txBody>
          <a:bodyPr anchor="b">
            <a:normAutofit fontScale="90000"/>
          </a:bodyPr>
          <a:lstStyle/>
          <a:p>
            <a:pPr eaLnBrk="1" hangingPunct="1">
              <a:defRPr/>
            </a:pPr>
            <a:r>
              <a:rPr lang="en-US" sz="3800" i="1" smtClean="0">
                <a:solidFill>
                  <a:schemeClr val="tx1"/>
                </a:solidFill>
                <a:latin typeface="Times New Roman" pitchFamily="18" charset="0"/>
              </a:rPr>
              <a:t>Focused on Response</a:t>
            </a:r>
            <a:r>
              <a:rPr lang="en-US" sz="3800" smtClean="0">
                <a:solidFill>
                  <a:schemeClr val="tx1"/>
                </a:solidFill>
                <a:latin typeface="Times New Roman" pitchFamily="18" charset="0"/>
              </a:rPr>
              <a:t/>
            </a:r>
            <a:br>
              <a:rPr lang="en-US" sz="3800" smtClean="0">
                <a:solidFill>
                  <a:schemeClr val="tx1"/>
                </a:solidFill>
                <a:latin typeface="Times New Roman" pitchFamily="18" charset="0"/>
              </a:rPr>
            </a:br>
            <a:r>
              <a:rPr lang="en-US" sz="3000" smtClean="0">
                <a:solidFill>
                  <a:schemeClr val="tx1"/>
                </a:solidFill>
                <a:latin typeface="Times New Roman" pitchFamily="18" charset="0"/>
              </a:rPr>
              <a:t>Achieving a Goal Within a Broader Strategy</a:t>
            </a:r>
          </a:p>
        </p:txBody>
      </p:sp>
      <p:sp>
        <p:nvSpPr>
          <p:cNvPr id="71684" name="Rectangle 3"/>
          <p:cNvSpPr>
            <a:spLocks noGrp="1" noChangeArrowheads="1"/>
          </p:cNvSpPr>
          <p:nvPr>
            <p:ph type="body" idx="4294967295"/>
          </p:nvPr>
        </p:nvSpPr>
        <p:spPr>
          <a:xfrm>
            <a:off x="381000" y="1676400"/>
            <a:ext cx="8305800" cy="4267200"/>
          </a:xfrm>
        </p:spPr>
        <p:txBody>
          <a:bodyPr>
            <a:normAutofit lnSpcReduction="10000"/>
          </a:bodyPr>
          <a:lstStyle/>
          <a:p>
            <a:pPr marL="234950" indent="-234950" eaLnBrk="1" hangingPunct="1">
              <a:lnSpc>
                <a:spcPct val="90000"/>
              </a:lnSpc>
              <a:spcBef>
                <a:spcPts val="600"/>
              </a:spcBef>
              <a:buClr>
                <a:schemeClr val="bg1"/>
              </a:buClr>
              <a:defRPr/>
            </a:pPr>
            <a:r>
              <a:rPr lang="en-US" sz="2000" dirty="0" smtClean="0"/>
              <a:t>Response</a:t>
            </a:r>
          </a:p>
          <a:p>
            <a:pPr marL="568325" lvl="1" indent="-222250" eaLnBrk="1" hangingPunct="1">
              <a:lnSpc>
                <a:spcPct val="90000"/>
              </a:lnSpc>
              <a:spcBef>
                <a:spcPts val="600"/>
              </a:spcBef>
              <a:buClr>
                <a:schemeClr val="bg1"/>
              </a:buClr>
              <a:defRPr/>
            </a:pPr>
            <a:r>
              <a:rPr lang="en-US" sz="2000" dirty="0" smtClean="0"/>
              <a:t>Immediate actions to save lives, protect property and the environment, and meet basic human needs</a:t>
            </a:r>
          </a:p>
          <a:p>
            <a:pPr marL="568325" lvl="1" indent="-222250" eaLnBrk="1" hangingPunct="1">
              <a:lnSpc>
                <a:spcPct val="90000"/>
              </a:lnSpc>
              <a:spcBef>
                <a:spcPts val="600"/>
              </a:spcBef>
              <a:buClr>
                <a:schemeClr val="bg1"/>
              </a:buClr>
              <a:defRPr/>
            </a:pPr>
            <a:r>
              <a:rPr lang="en-US" sz="2000" dirty="0" smtClean="0"/>
              <a:t>Execution of emergency plans and actions to support short-term recovery</a:t>
            </a:r>
          </a:p>
          <a:p>
            <a:pPr marL="234950" indent="-234950" eaLnBrk="1" hangingPunct="1">
              <a:lnSpc>
                <a:spcPct val="90000"/>
              </a:lnSpc>
              <a:spcBef>
                <a:spcPts val="1800"/>
              </a:spcBef>
              <a:buClr>
                <a:schemeClr val="bg1"/>
              </a:buClr>
              <a:defRPr/>
            </a:pPr>
            <a:r>
              <a:rPr lang="en-US" sz="2000" i="1" dirty="0" smtClean="0"/>
              <a:t>National Strategy for Homeland Security</a:t>
            </a:r>
            <a:r>
              <a:rPr lang="en-US" sz="2000" dirty="0" smtClean="0"/>
              <a:t> – guides, organizes and unifies our National homeland security efforts</a:t>
            </a:r>
          </a:p>
          <a:p>
            <a:pPr marL="568325" lvl="1" indent="-222250" eaLnBrk="1" hangingPunct="1">
              <a:spcBef>
                <a:spcPts val="600"/>
              </a:spcBef>
              <a:buClr>
                <a:schemeClr val="bg1"/>
              </a:buClr>
              <a:defRPr/>
            </a:pPr>
            <a:r>
              <a:rPr lang="en-US" sz="2000" i="1" dirty="0" smtClean="0"/>
              <a:t> Prevent and disrupt terrorist attacks;</a:t>
            </a:r>
          </a:p>
          <a:p>
            <a:pPr marL="568325" lvl="1" indent="-222250" eaLnBrk="1" hangingPunct="1">
              <a:spcBef>
                <a:spcPts val="600"/>
              </a:spcBef>
              <a:buClr>
                <a:schemeClr val="bg1"/>
              </a:buClr>
              <a:defRPr/>
            </a:pPr>
            <a:r>
              <a:rPr lang="en-US" sz="2000" i="1" dirty="0" smtClean="0"/>
              <a:t>Protect the American people, our critical infrastructure, and key resources;</a:t>
            </a:r>
          </a:p>
          <a:p>
            <a:pPr marL="568325" lvl="1" indent="-222250" eaLnBrk="1" hangingPunct="1">
              <a:spcBef>
                <a:spcPts val="600"/>
              </a:spcBef>
              <a:buClr>
                <a:schemeClr val="bg1"/>
              </a:buClr>
              <a:defRPr/>
            </a:pPr>
            <a:r>
              <a:rPr lang="en-US" sz="2000" i="1" dirty="0" smtClean="0"/>
              <a:t>Respond to and recover from incidents that do occur; and</a:t>
            </a:r>
          </a:p>
          <a:p>
            <a:pPr marL="568325" lvl="1" indent="-222250" eaLnBrk="1" hangingPunct="1">
              <a:spcBef>
                <a:spcPts val="600"/>
              </a:spcBef>
              <a:buClr>
                <a:schemeClr val="bg1"/>
              </a:buClr>
              <a:defRPr/>
            </a:pPr>
            <a:r>
              <a:rPr lang="en-US" sz="2000" i="1" dirty="0" smtClean="0"/>
              <a:t>Continue to strengthen the foundation to ensure our long-term success. </a:t>
            </a:r>
          </a:p>
        </p:txBody>
      </p:sp>
      <p:sp>
        <p:nvSpPr>
          <p:cNvPr id="5125" name="Text Box 6"/>
          <p:cNvSpPr txBox="1">
            <a:spLocks noChangeArrowheads="1"/>
          </p:cNvSpPr>
          <p:nvPr/>
        </p:nvSpPr>
        <p:spPr bwMode="auto">
          <a:xfrm>
            <a:off x="1889125" y="4916488"/>
            <a:ext cx="184150" cy="457200"/>
          </a:xfrm>
          <a:prstGeom prst="rect">
            <a:avLst/>
          </a:prstGeom>
          <a:noFill/>
          <a:ln w="9525">
            <a:noFill/>
            <a:miter lim="800000"/>
            <a:headEnd/>
            <a:tailEnd/>
          </a:ln>
        </p:spPr>
        <p:txBody>
          <a:bodyPr wrap="none">
            <a:spAutoFit/>
          </a:bodyPr>
          <a:lstStyle/>
          <a:p>
            <a:endParaRPr lang="en-US" sz="2400">
              <a:latin typeface="Arial" charset="0"/>
            </a:endParaRPr>
          </a:p>
        </p:txBody>
      </p:sp>
      <p:pic>
        <p:nvPicPr>
          <p:cNvPr id="5126" name="Picture 7" descr="DHS_GrayTypeLogo"/>
          <p:cNvPicPr>
            <a:picLocks noChangeAspect="1" noChangeArrowheads="1"/>
          </p:cNvPicPr>
          <p:nvPr/>
        </p:nvPicPr>
        <p:blipFill>
          <a:blip r:embed="rId3" cstate="print"/>
          <a:srcRect/>
          <a:stretch>
            <a:fillRect/>
          </a:stretch>
        </p:blipFill>
        <p:spPr bwMode="auto">
          <a:xfrm>
            <a:off x="0" y="6261100"/>
            <a:ext cx="2057400" cy="59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body" idx="1"/>
          </p:nvPr>
        </p:nvSpPr>
        <p:spPr>
          <a:xfrm>
            <a:off x="533400" y="1143000"/>
            <a:ext cx="8229600" cy="4800600"/>
          </a:xfrm>
          <a:noFill/>
          <a:ln/>
          <a:effectLst>
            <a:outerShdw blurRad="50800" dist="38100" dir="2700000" algn="tl" rotWithShape="0">
              <a:prstClr val="black">
                <a:alpha val="40000"/>
              </a:prstClr>
            </a:outerShdw>
          </a:effectLst>
        </p:spPr>
        <p:txBody>
          <a:bodyPr>
            <a:noAutofit/>
          </a:bodyPr>
          <a:lstStyle/>
          <a:p>
            <a:pPr>
              <a:buClr>
                <a:schemeClr val="tx1"/>
              </a:buClr>
              <a:buFont typeface="Wingdings" pitchFamily="2" charset="2"/>
              <a:buChar char="q"/>
            </a:pPr>
            <a:r>
              <a:rPr lang="en-US" sz="2400" dirty="0">
                <a:effectLst>
                  <a:outerShdw blurRad="38100" dist="38100" dir="2700000" algn="tl">
                    <a:srgbClr val="000000">
                      <a:alpha val="43137"/>
                    </a:srgbClr>
                  </a:outerShdw>
                </a:effectLst>
              </a:rPr>
              <a:t>NIMS ICS Position Specific training is designed to provide all-hazards competencies and behaviors for the eight Command and General Staff positions and </a:t>
            </a:r>
            <a:r>
              <a:rPr lang="en-US" sz="2400" dirty="0" smtClean="0">
                <a:effectLst>
                  <a:outerShdw blurRad="38100" dist="38100" dir="2700000" algn="tl">
                    <a:srgbClr val="000000">
                      <a:alpha val="43137"/>
                    </a:srgbClr>
                  </a:outerShdw>
                </a:effectLst>
              </a:rPr>
              <a:t>for  certain unit </a:t>
            </a:r>
            <a:r>
              <a:rPr lang="en-US" sz="2400" dirty="0">
                <a:effectLst>
                  <a:outerShdw blurRad="38100" dist="38100" dir="2700000" algn="tl">
                    <a:srgbClr val="000000">
                      <a:alpha val="43137"/>
                    </a:srgbClr>
                  </a:outerShdw>
                </a:effectLst>
              </a:rPr>
              <a:t>leaders under </a:t>
            </a:r>
            <a:r>
              <a:rPr lang="en-US" sz="2400" dirty="0" smtClean="0">
                <a:effectLst>
                  <a:outerShdw blurRad="38100" dist="38100" dir="2700000" algn="tl">
                    <a:srgbClr val="000000">
                      <a:alpha val="43137"/>
                    </a:srgbClr>
                  </a:outerShdw>
                </a:effectLst>
              </a:rPr>
              <a:t>ICS</a:t>
            </a:r>
          </a:p>
          <a:p>
            <a:pPr>
              <a:buClr>
                <a:schemeClr val="tx1"/>
              </a:buClr>
              <a:buFont typeface="Wingdings" pitchFamily="2" charset="2"/>
              <a:buChar char="q"/>
            </a:pPr>
            <a:endParaRPr lang="en-US" sz="1050" dirty="0" smtClean="0">
              <a:effectLst>
                <a:outerShdw blurRad="38100" dist="38100" dir="2700000" algn="tl">
                  <a:srgbClr val="000000">
                    <a:alpha val="43137"/>
                  </a:srgbClr>
                </a:outerShdw>
              </a:effectLst>
            </a:endParaRPr>
          </a:p>
          <a:p>
            <a:pPr lvl="1" indent="-280988">
              <a:buClr>
                <a:schemeClr val="tx1"/>
              </a:buClr>
              <a:buFont typeface="Wingdings" pitchFamily="2" charset="2"/>
              <a:buChar char="Ø"/>
            </a:pPr>
            <a:r>
              <a:rPr lang="en-US" sz="2400" dirty="0" smtClean="0">
                <a:effectLst>
                  <a:outerShdw blurRad="38100" dist="38100" dir="2700000" algn="tl">
                    <a:srgbClr val="000000">
                      <a:alpha val="43137"/>
                    </a:srgbClr>
                  </a:outerShdw>
                </a:effectLst>
              </a:rPr>
              <a:t>Incident Commander, Safety Officer , Liaison Officer, Public Information Officer, Operations Section Chief, Planning Section Chief, Logistics Section Chief, Finance Section Chief</a:t>
            </a:r>
          </a:p>
          <a:p>
            <a:pPr marL="746125" indent="-284163">
              <a:lnSpc>
                <a:spcPct val="80000"/>
              </a:lnSpc>
              <a:buFont typeface="Wingdings" pitchFamily="2" charset="2"/>
              <a:buChar char="Ø"/>
            </a:pPr>
            <a:r>
              <a:rPr lang="en-US" sz="2400" dirty="0" smtClean="0">
                <a:effectLst>
                  <a:outerShdw blurRad="38100" dist="38100" dir="2700000" algn="tl">
                    <a:srgbClr val="000000">
                      <a:alpha val="43137"/>
                    </a:srgbClr>
                  </a:outerShdw>
                </a:effectLst>
              </a:rPr>
              <a:t>Resource Unit Leader Course, Situation Unit Leader Course, Communication Unit Leader Course, Supply Unit Leader Course, Finance/Administration Unit Leader Course, Division/Group Supervisor Course, Facility Unit Leader Course</a:t>
            </a:r>
            <a:endParaRPr lang="en-US" sz="2400" dirty="0">
              <a:effectLst>
                <a:outerShdw blurRad="38100" dist="38100" dir="2700000" algn="tl">
                  <a:srgbClr val="000000">
                    <a:alpha val="43137"/>
                  </a:srgbClr>
                </a:outerShdw>
              </a:effectLst>
            </a:endParaRPr>
          </a:p>
          <a:p>
            <a:pPr>
              <a:buClr>
                <a:schemeClr val="tx1"/>
              </a:buClr>
              <a:buFont typeface="Wingdings" pitchFamily="2" charset="2"/>
              <a:buNone/>
            </a:pPr>
            <a:endParaRPr lang="en-US" sz="2400" dirty="0">
              <a:effectLst>
                <a:outerShdw blurRad="38100" dist="38100" dir="2700000" algn="tl">
                  <a:srgbClr val="000000">
                    <a:alpha val="43137"/>
                  </a:srgbClr>
                </a:outerShdw>
              </a:effectLst>
            </a:endParaRPr>
          </a:p>
        </p:txBody>
      </p:sp>
      <p:sp>
        <p:nvSpPr>
          <p:cNvPr id="395267" name="Rectangle 3"/>
          <p:cNvSpPr>
            <a:spLocks noGrp="1" noChangeArrowheads="1"/>
          </p:cNvSpPr>
          <p:nvPr>
            <p:ph type="title"/>
          </p:nvPr>
        </p:nvSpPr>
        <p:spPr>
          <a:xfrm>
            <a:off x="381000" y="-152400"/>
            <a:ext cx="8229600" cy="1143000"/>
          </a:xfrm>
          <a:effectLst>
            <a:outerShdw blurRad="50800" dist="38100" dir="2700000" algn="tl" rotWithShape="0">
              <a:prstClr val="black">
                <a:alpha val="40000"/>
              </a:prstClr>
            </a:outerShdw>
          </a:effectLst>
        </p:spPr>
        <p:txBody>
          <a:bodyPr/>
          <a:lstStyle/>
          <a:p>
            <a:r>
              <a:rPr lang="en-US" dirty="0">
                <a:solidFill>
                  <a:schemeClr val="tx1"/>
                </a:solidFill>
                <a:effectLst>
                  <a:outerShdw blurRad="38100" dist="38100" dir="2700000" algn="tl">
                    <a:srgbClr val="000000">
                      <a:alpha val="43137"/>
                    </a:srgbClr>
                  </a:outerShdw>
                </a:effectLst>
              </a:rPr>
              <a:t>Introduction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body" idx="1"/>
          </p:nvPr>
        </p:nvSpPr>
        <p:spPr>
          <a:xfrm>
            <a:off x="381000" y="990600"/>
            <a:ext cx="8229600" cy="5638800"/>
          </a:xfrm>
          <a:noFill/>
          <a:ln/>
          <a:effectLst>
            <a:outerShdw blurRad="50800" dist="38100" dir="2700000" algn="tl" rotWithShape="0">
              <a:prstClr val="black">
                <a:alpha val="40000"/>
              </a:prstClr>
            </a:outerShdw>
          </a:effectLst>
        </p:spPr>
        <p:txBody>
          <a:bodyPr>
            <a:noAutofit/>
          </a:bodyPr>
          <a:lstStyle/>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The competencies are focused  on the ability of student s to  assume : the position responsibilities, lead personnel, communicate effectively, and ensure the completion of assigned actions to meet identified objectives for the position</a:t>
            </a:r>
          </a:p>
          <a:p>
            <a:pPr>
              <a:buClr>
                <a:schemeClr val="tx1"/>
              </a:buClr>
              <a:buFont typeface="Wingdings" pitchFamily="2" charset="2"/>
              <a:buChar char="q"/>
            </a:pPr>
            <a:r>
              <a:rPr lang="en-US" sz="2400" dirty="0" smtClean="0">
                <a:effectLst>
                  <a:outerShdw blurRad="38100" dist="38100" dir="2700000" algn="tl">
                    <a:srgbClr val="000000">
                      <a:alpha val="43137"/>
                    </a:srgbClr>
                  </a:outerShdw>
                </a:effectLst>
              </a:rPr>
              <a:t>NIMS </a:t>
            </a:r>
            <a:r>
              <a:rPr lang="en-US" sz="2400" dirty="0">
                <a:effectLst>
                  <a:outerShdw blurRad="38100" dist="38100" dir="2700000" algn="tl">
                    <a:srgbClr val="000000">
                      <a:alpha val="43137"/>
                    </a:srgbClr>
                  </a:outerShdw>
                </a:effectLst>
              </a:rPr>
              <a:t>ICS Position Specific training should be completed by personnel who desire to eventually be certified as a member of a Type III Incident Management Team (IMT) or who desire to seek credentials/certification in an ICS Command and General Staff or unit leader position</a:t>
            </a:r>
          </a:p>
          <a:p>
            <a:pPr>
              <a:lnSpc>
                <a:spcPct val="90000"/>
              </a:lnSpc>
              <a:buFont typeface="Wingdings" pitchFamily="2" charset="2"/>
              <a:buChar char="q"/>
            </a:pPr>
            <a:r>
              <a:rPr lang="en-US" sz="2400" dirty="0" smtClean="0">
                <a:effectLst>
                  <a:outerShdw blurRad="38100" dist="38100" dir="2700000" algn="tl">
                    <a:srgbClr val="000000">
                      <a:alpha val="43137"/>
                    </a:srgbClr>
                  </a:outerShdw>
                </a:effectLst>
              </a:rPr>
              <a:t>More training alone will not necessarily “qualify” a person to serve in an ICS position </a:t>
            </a:r>
          </a:p>
          <a:p>
            <a:pPr lvl="1">
              <a:lnSpc>
                <a:spcPct val="90000"/>
              </a:lnSpc>
            </a:pPr>
            <a:r>
              <a:rPr lang="en-US" sz="2400" dirty="0" smtClean="0">
                <a:effectLst>
                  <a:outerShdw blurRad="38100" dist="38100" dir="2700000" algn="tl">
                    <a:srgbClr val="000000">
                      <a:alpha val="43137"/>
                    </a:srgbClr>
                  </a:outerShdw>
                </a:effectLst>
              </a:rPr>
              <a:t>Qualification relies on a combination of training, operational experience, field mentoring, participation in drills, exercises, ICS simulations, etc.</a:t>
            </a:r>
          </a:p>
          <a:p>
            <a:pPr>
              <a:buFont typeface="Wingdings" pitchFamily="2" charset="2"/>
              <a:buChar char="q"/>
            </a:pPr>
            <a:endParaRPr lang="en-US" sz="2400" dirty="0">
              <a:effectLst>
                <a:outerShdw blurRad="38100" dist="38100" dir="2700000" algn="tl">
                  <a:srgbClr val="000000">
                    <a:alpha val="43137"/>
                  </a:srgbClr>
                </a:outerShdw>
              </a:effectLst>
            </a:endParaRPr>
          </a:p>
        </p:txBody>
      </p:sp>
      <p:sp>
        <p:nvSpPr>
          <p:cNvPr id="397315" name="Rectangle 3"/>
          <p:cNvSpPr>
            <a:spLocks noGrp="1" noChangeArrowheads="1"/>
          </p:cNvSpPr>
          <p:nvPr>
            <p:ph type="title"/>
          </p:nvPr>
        </p:nvSpPr>
        <p:spPr>
          <a:xfrm>
            <a:off x="381000" y="0"/>
            <a:ext cx="8229600" cy="1143000"/>
          </a:xfrm>
          <a:effectLst>
            <a:outerShdw blurRad="50800" dist="38100" dir="2700000" algn="tl" rotWithShape="0">
              <a:prstClr val="black">
                <a:alpha val="40000"/>
              </a:prstClr>
            </a:outerShdw>
          </a:effectLst>
        </p:spPr>
        <p:txBody>
          <a:bodyPr/>
          <a:lstStyle/>
          <a:p>
            <a:r>
              <a:rPr lang="en-US" dirty="0">
                <a:solidFill>
                  <a:schemeClr val="tx1"/>
                </a:solidFill>
                <a:effectLst>
                  <a:outerShdw blurRad="38100" dist="38100" dir="2700000" algn="tl">
                    <a:srgbClr val="000000">
                      <a:alpha val="43137"/>
                    </a:srgbClr>
                  </a:outerShdw>
                </a:effectLst>
              </a:rPr>
              <a:t>Introduction </a:t>
            </a:r>
            <a:r>
              <a:rPr lang="en-US" sz="2300" dirty="0">
                <a:solidFill>
                  <a:schemeClr val="tx1"/>
                </a:solidFill>
                <a:effectLst>
                  <a:outerShdw blurRad="38100" dist="38100" dir="2700000" algn="tl">
                    <a:srgbClr val="000000">
                      <a:alpha val="43137"/>
                    </a:srgbClr>
                  </a:outerShdw>
                </a:effectLst>
              </a:rPr>
              <a:t>(Continued)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457200" y="0"/>
            <a:ext cx="8229600" cy="1371600"/>
          </a:xfrm>
          <a:effectLst>
            <a:outerShdw blurRad="50800" dist="38100" dir="2700000" algn="tl" rotWithShape="0">
              <a:prstClr val="black">
                <a:alpha val="40000"/>
              </a:prstClr>
            </a:outerShdw>
          </a:effectLst>
        </p:spPr>
        <p:txBody>
          <a:bodyPr/>
          <a:lstStyle/>
          <a:p>
            <a:r>
              <a:rPr lang="en-US" dirty="0" smtClean="0">
                <a:effectLst>
                  <a:outerShdw blurRad="38100" dist="38100" dir="2700000" algn="tl">
                    <a:srgbClr val="000000">
                      <a:alpha val="43137"/>
                    </a:srgbClr>
                  </a:outerShdw>
                </a:effectLst>
              </a:rPr>
              <a:t>Assumptions</a:t>
            </a:r>
            <a:endParaRPr lang="en-US" sz="2300" dirty="0">
              <a:effectLst>
                <a:outerShdw blurRad="38100" dist="38100" dir="2700000" algn="tl">
                  <a:srgbClr val="000000">
                    <a:alpha val="43137"/>
                  </a:srgbClr>
                </a:outerShdw>
              </a:effectLst>
            </a:endParaRPr>
          </a:p>
        </p:txBody>
      </p:sp>
      <p:sp>
        <p:nvSpPr>
          <p:cNvPr id="407555" name="Rectangle 3"/>
          <p:cNvSpPr>
            <a:spLocks noGrp="1" noChangeArrowheads="1"/>
          </p:cNvSpPr>
          <p:nvPr>
            <p:ph type="body" idx="1"/>
          </p:nvPr>
        </p:nvSpPr>
        <p:spPr>
          <a:xfrm>
            <a:off x="0" y="1371600"/>
            <a:ext cx="9144000" cy="4419600"/>
          </a:xfrm>
          <a:effectLst>
            <a:outerShdw blurRad="50800" dist="38100" dir="2700000" algn="tl" rotWithShape="0">
              <a:prstClr val="black">
                <a:alpha val="40000"/>
              </a:prstClr>
            </a:outerShdw>
          </a:effectLst>
        </p:spPr>
        <p:txBody>
          <a:bodyPr>
            <a:noAutofit/>
          </a:bodyPr>
          <a:lstStyle/>
          <a:p>
            <a:pPr>
              <a:buFont typeface="Wingdings" pitchFamily="2" charset="2"/>
              <a:buChar char="q"/>
            </a:pPr>
            <a:r>
              <a:rPr lang="en-US" sz="2400" dirty="0" smtClean="0">
                <a:effectLst>
                  <a:outerShdw blurRad="38100" dist="38100" dir="2700000" algn="tl">
                    <a:srgbClr val="000000">
                      <a:alpha val="43137"/>
                    </a:srgbClr>
                  </a:outerShdw>
                </a:effectLst>
              </a:rPr>
              <a:t>NIMS ICS Position Specific Training should be conducted by qualified instructors </a:t>
            </a:r>
            <a:r>
              <a:rPr lang="en-US" sz="2400" dirty="0" smtClean="0">
                <a:solidFill>
                  <a:schemeClr val="folHlink"/>
                </a:solidFill>
                <a:effectLst>
                  <a:outerShdw blurRad="38100" dist="38100" dir="2700000" algn="tl">
                    <a:srgbClr val="000000">
                      <a:alpha val="43137"/>
                    </a:srgbClr>
                  </a:outerShdw>
                </a:effectLst>
              </a:rPr>
              <a:t>(minimum instructor standards need to be established and adhered to) </a:t>
            </a:r>
          </a:p>
          <a:p>
            <a:pPr>
              <a:buFont typeface="Wingdings" pitchFamily="2" charset="2"/>
              <a:buChar char="q"/>
            </a:pPr>
            <a:endParaRPr lang="en-US" sz="1050" dirty="0" smtClean="0">
              <a:solidFill>
                <a:schemeClr val="folHlink"/>
              </a:solidFill>
              <a:effectLst>
                <a:outerShdw blurRad="38100" dist="38100" dir="2700000" algn="tl">
                  <a:srgbClr val="000000">
                    <a:alpha val="43137"/>
                  </a:srgbClr>
                </a:outerShdw>
              </a:effectLst>
            </a:endParaRPr>
          </a:p>
          <a:p>
            <a:pPr>
              <a:buFont typeface="Wingdings" pitchFamily="2" charset="2"/>
              <a:buChar char="q"/>
            </a:pPr>
            <a:r>
              <a:rPr lang="en-US" sz="2400" dirty="0" smtClean="0">
                <a:effectLst>
                  <a:outerShdw blurRad="38100" dist="38100" dir="2700000" algn="tl">
                    <a:srgbClr val="000000">
                      <a:alpha val="43137"/>
                    </a:srgbClr>
                  </a:outerShdw>
                </a:effectLst>
              </a:rPr>
              <a:t>The completion of ICS-100, 200, 300 and 400 training does not certify or credential  for an ICS position as part of the National Emergency Responder Credentialing System. The completion of ICS training (100 thru 400) does not qualify someone to be an incident commander; or a planning section chief; etc.</a:t>
            </a:r>
          </a:p>
          <a:p>
            <a:pPr>
              <a:lnSpc>
                <a:spcPct val="90000"/>
              </a:lnSpc>
              <a:buFont typeface="Wingdings" pitchFamily="2" charset="2"/>
              <a:buChar char="q"/>
            </a:pPr>
            <a:endParaRPr lang="en-US" sz="2400" b="1" dirty="0">
              <a:effectLst>
                <a:outerShdw blurRad="38100" dist="38100" dir="2700000" algn="tl">
                  <a:srgbClr val="000000">
                    <a:alpha val="43137"/>
                  </a:srgbClr>
                </a:outerShdw>
              </a:effectLst>
            </a:endParaRPr>
          </a:p>
          <a:p>
            <a:pPr>
              <a:lnSpc>
                <a:spcPct val="90000"/>
              </a:lnSpc>
              <a:buFont typeface="Wingdings" pitchFamily="2" charset="2"/>
              <a:buNone/>
            </a:pPr>
            <a:r>
              <a:rPr lang="en-US" sz="2400" dirty="0">
                <a:effectLst>
                  <a:outerShdw blurRad="38100" dist="38100" dir="2700000" algn="tl">
                    <a:srgbClr val="000000">
                      <a:alpha val="43137"/>
                    </a:srgbClr>
                  </a:outerShdw>
                </a:effectLst>
                <a:hlinkClick r:id="rId3"/>
              </a:rPr>
              <a:t>http://training.fema.gov/emicourses/allhazardscourses.asp</a:t>
            </a:r>
            <a:endParaRPr lang="en-US" sz="2400" dirty="0">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81200"/>
            <a:ext cx="8686800" cy="3785652"/>
          </a:xfrm>
          <a:prstGeom prst="rect">
            <a:avLst/>
          </a:prstGeom>
          <a:effectLst>
            <a:outerShdw blurRad="50800" dist="38100" dir="2700000" algn="tl" rotWithShape="0">
              <a:prstClr val="black">
                <a:alpha val="40000"/>
              </a:prstClr>
            </a:outerShdw>
          </a:effectLst>
        </p:spPr>
        <p:txBody>
          <a:bodyPr wrap="square">
            <a:spAutoFit/>
          </a:bodyPr>
          <a:lstStyle/>
          <a:p>
            <a:pPr marL="519113" lvl="1">
              <a:defRPr/>
            </a:pPr>
            <a:r>
              <a:rPr lang="en-US" sz="2400" dirty="0" smtClean="0">
                <a:solidFill>
                  <a:srgbClr val="EAEAEA"/>
                </a:solidFill>
                <a:effectLst>
                  <a:outerShdw blurRad="38100" dist="38100" dir="2700000" algn="tl">
                    <a:srgbClr val="000000">
                      <a:alpha val="43137"/>
                    </a:srgbClr>
                  </a:outerShdw>
                </a:effectLst>
                <a:latin typeface="Arial" pitchFamily="34" charset="0"/>
                <a:cs typeface="Arial" pitchFamily="34" charset="0"/>
              </a:rPr>
              <a:t>ICS Position-Specific training is underway and new curricula task books are being developed. Existing qualified instructors are being historically recognized for certification to teach the new curricula.  New curricula training is being planned by Idaho with shared region resources. EMI will be hold off campus courses in OR, WA, and ID in spring/summer 2011. </a:t>
            </a:r>
            <a:r>
              <a:rPr lang="en-US" sz="2400" dirty="0" smtClean="0">
                <a:effectLst>
                  <a:outerShdw blurRad="38100" dist="38100" dir="2700000" algn="tl">
                    <a:srgbClr val="000000">
                      <a:alpha val="43137"/>
                    </a:srgbClr>
                  </a:outerShdw>
                </a:effectLst>
                <a:latin typeface="Arial" pitchFamily="34" charset="0"/>
                <a:ea typeface="Arial Unicode MS" pitchFamily="34" charset="-128"/>
                <a:cs typeface="Arial" pitchFamily="34" charset="0"/>
              </a:rPr>
              <a:t>The present Position Specific Courses will be reviewed in a year to see if additions or changes are needed and will be all updated at the same time.</a:t>
            </a:r>
            <a:endParaRPr lang="en-US" sz="2400" dirty="0">
              <a:solidFill>
                <a:srgbClr val="EAEAEA"/>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533400" y="381000"/>
            <a:ext cx="8229600" cy="646331"/>
          </a:xfrm>
          <a:prstGeom prst="rect">
            <a:avLst/>
          </a:prstGeom>
          <a:effectLst>
            <a:outerShdw blurRad="50800" dist="38100" dir="2700000" algn="tl" rotWithShape="0">
              <a:prstClr val="black">
                <a:alpha val="40000"/>
              </a:prstClr>
            </a:outerShdw>
          </a:effectLst>
        </p:spPr>
        <p:txBody>
          <a:bodyPr wrap="square">
            <a:spAutoFit/>
          </a:bodyPr>
          <a:lstStyle/>
          <a:p>
            <a:pPr marL="173038" indent="-173038">
              <a:buFontTx/>
              <a:buChar char="•"/>
              <a:defRPr/>
            </a:pPr>
            <a:r>
              <a:rPr lang="en-US" sz="3600" dirty="0" smtClean="0">
                <a:solidFill>
                  <a:srgbClr val="EAEAEA"/>
                </a:solidFill>
                <a:effectLst>
                  <a:outerShdw blurRad="38100" dist="38100" dir="2700000" algn="tl">
                    <a:srgbClr val="000000">
                      <a:alpha val="43137"/>
                    </a:srgbClr>
                  </a:outerShdw>
                </a:effectLst>
                <a:latin typeface="Arial" pitchFamily="34" charset="0"/>
                <a:cs typeface="Arial" pitchFamily="34" charset="0"/>
              </a:rPr>
              <a:t>ICS Position-Specific Training Update</a:t>
            </a:r>
            <a:endParaRPr lang="en-US" sz="3600" dirty="0">
              <a:solidFill>
                <a:srgbClr val="EAEAEA"/>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2" name="Picture 10" descr="0408_074_FlagPPT_f"/>
          <p:cNvPicPr>
            <a:picLocks noChangeAspect="1" noChangeArrowheads="1"/>
          </p:cNvPicPr>
          <p:nvPr/>
        </p:nvPicPr>
        <p:blipFill>
          <a:blip r:embed="rId2" cstate="print"/>
          <a:srcRect/>
          <a:stretch>
            <a:fillRect/>
          </a:stretch>
        </p:blipFill>
        <p:spPr bwMode="auto">
          <a:xfrm>
            <a:off x="0" y="0"/>
            <a:ext cx="9144000" cy="3432175"/>
          </a:xfrm>
          <a:prstGeom prst="rect">
            <a:avLst/>
          </a:prstGeom>
          <a:noFill/>
          <a:ln w="9525">
            <a:noFill/>
            <a:miter lim="800000"/>
            <a:headEnd/>
            <a:tailEnd/>
          </a:ln>
        </p:spPr>
      </p:pic>
      <p:sp>
        <p:nvSpPr>
          <p:cNvPr id="409603" name="Rectangle 3"/>
          <p:cNvSpPr>
            <a:spLocks noChangeArrowheads="1"/>
          </p:cNvSpPr>
          <p:nvPr/>
        </p:nvSpPr>
        <p:spPr bwMode="auto">
          <a:xfrm>
            <a:off x="1681163" y="3476625"/>
            <a:ext cx="6314549" cy="6463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a:effectLst>
                  <a:outerShdw blurRad="38100" dist="38100" dir="2700000" algn="tl">
                    <a:srgbClr val="000000">
                      <a:alpha val="43137"/>
                    </a:srgbClr>
                  </a:outerShdw>
                </a:effectLst>
              </a:rPr>
              <a:t>Federal NIMS Implementation</a:t>
            </a:r>
          </a:p>
        </p:txBody>
      </p:sp>
      <p:sp>
        <p:nvSpPr>
          <p:cNvPr id="409604" name="Rectangle 4"/>
          <p:cNvSpPr>
            <a:spLocks noChangeArrowheads="1"/>
          </p:cNvSpPr>
          <p:nvPr/>
        </p:nvSpPr>
        <p:spPr bwMode="auto">
          <a:xfrm>
            <a:off x="2232025" y="4060825"/>
            <a:ext cx="5211683" cy="6463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r>
              <a:rPr lang="en-US" sz="3600">
                <a:effectLst>
                  <a:outerShdw blurRad="38100" dist="38100" dir="2700000" algn="tl">
                    <a:srgbClr val="000000">
                      <a:alpha val="43137"/>
                    </a:srgbClr>
                  </a:outerShdw>
                </a:effectLst>
              </a:rPr>
              <a:t>Credentialing Guidelines</a:t>
            </a:r>
          </a:p>
        </p:txBody>
      </p:sp>
      <p:sp>
        <p:nvSpPr>
          <p:cNvPr id="409605" name="Rectangle 5"/>
          <p:cNvSpPr>
            <a:spLocks noChangeArrowheads="1"/>
          </p:cNvSpPr>
          <p:nvPr/>
        </p:nvSpPr>
        <p:spPr bwMode="auto">
          <a:xfrm>
            <a:off x="2133600" y="4724400"/>
            <a:ext cx="5314275" cy="6463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effectLst>
                  <a:outerShdw blurRad="38100" dist="38100" dir="2700000" algn="tl">
                    <a:srgbClr val="000000">
                      <a:alpha val="43137"/>
                    </a:srgbClr>
                  </a:outerShdw>
                </a:effectLst>
              </a:rPr>
              <a:t>ICS ER </a:t>
            </a:r>
            <a:r>
              <a:rPr lang="en-US" sz="3600" dirty="0">
                <a:effectLst>
                  <a:outerShdw blurRad="38100" dist="38100" dir="2700000" algn="tl">
                    <a:srgbClr val="000000">
                      <a:alpha val="43137"/>
                    </a:srgbClr>
                  </a:outerShdw>
                </a:effectLst>
              </a:rPr>
              <a:t>FOG, ICS Forms</a:t>
            </a:r>
          </a:p>
        </p:txBody>
      </p:sp>
      <p:sp>
        <p:nvSpPr>
          <p:cNvPr id="409607" name="Rectangle 7"/>
          <p:cNvSpPr>
            <a:spLocks noChangeArrowheads="1"/>
          </p:cNvSpPr>
          <p:nvPr/>
        </p:nvSpPr>
        <p:spPr bwMode="auto">
          <a:xfrm>
            <a:off x="1143000" y="5410200"/>
            <a:ext cx="7007046" cy="646331"/>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eaLnBrk="1" hangingPunct="1"/>
            <a:r>
              <a:rPr lang="en-US" sz="3600" dirty="0">
                <a:effectLst>
                  <a:outerShdw blurRad="38100" dist="38100" dir="2700000" algn="tl">
                    <a:srgbClr val="000000">
                      <a:alpha val="43137"/>
                    </a:srgbClr>
                  </a:outerShdw>
                </a:effectLst>
              </a:rPr>
              <a:t>Department of Education &amp; NIMS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165100" y="0"/>
            <a:ext cx="8778875" cy="5878532"/>
          </a:xfrm>
          <a:prstGeom prst="rect">
            <a:avLst/>
          </a:prstGeom>
          <a:noFill/>
          <a:ln w="9525">
            <a:noFill/>
            <a:miter lim="800000"/>
            <a:headEnd/>
            <a:tailEnd/>
          </a:ln>
          <a:effectLst/>
        </p:spPr>
        <p:txBody>
          <a:bodyPr>
            <a:spAutoFit/>
          </a:bodyPr>
          <a:lstStyle/>
          <a:p>
            <a:pPr marL="342900" indent="-342900" algn="ctr" eaLnBrk="1" hangingPunct="1"/>
            <a:r>
              <a:rPr lang="en-US" sz="2800" b="1" dirty="0">
                <a:effectLst>
                  <a:outerShdw blurRad="38100" dist="38100" dir="2700000" algn="tl">
                    <a:srgbClr val="000000"/>
                  </a:outerShdw>
                </a:effectLst>
                <a:latin typeface="Arial" charset="0"/>
              </a:rPr>
              <a:t>Credentialing Guidelines</a:t>
            </a:r>
            <a:r>
              <a:rPr lang="en-US" sz="2400" dirty="0">
                <a:effectLst>
                  <a:outerShdw blurRad="38100" dist="38100" dir="2700000" algn="tl">
                    <a:srgbClr val="000000"/>
                  </a:outerShdw>
                </a:effectLst>
                <a:latin typeface="Arial" charset="0"/>
              </a:rPr>
              <a:t> </a:t>
            </a:r>
          </a:p>
          <a:p>
            <a:pPr marL="342900" indent="-342900" eaLnBrk="1" hangingPunct="1"/>
            <a:endParaRPr lang="en-US" sz="2400" dirty="0">
              <a:effectLst>
                <a:outerShdw blurRad="38100" dist="38100" dir="2700000" algn="tl">
                  <a:srgbClr val="000000"/>
                </a:outerShdw>
              </a:effectLst>
              <a:latin typeface="Arial" charset="0"/>
            </a:endParaRPr>
          </a:p>
          <a:p>
            <a:pPr marL="342900" indent="-342900" eaLnBrk="1" hangingPunct="1">
              <a:buFont typeface="Wingdings" pitchFamily="2" charset="2"/>
              <a:buChar char="q"/>
            </a:pPr>
            <a:r>
              <a:rPr lang="en-US" sz="2400" dirty="0">
                <a:effectLst>
                  <a:outerShdw blurRad="38100" dist="38100" dir="2700000" algn="tl">
                    <a:srgbClr val="000000"/>
                  </a:outerShdw>
                </a:effectLst>
              </a:rPr>
              <a:t>The new guidelines </a:t>
            </a:r>
            <a:r>
              <a:rPr lang="en-US" sz="2400" dirty="0" smtClean="0">
                <a:effectLst>
                  <a:outerShdw blurRad="38100" dist="38100" dir="2700000" algn="tl">
                    <a:srgbClr val="000000"/>
                  </a:outerShdw>
                </a:effectLst>
              </a:rPr>
              <a:t>originated from </a:t>
            </a:r>
            <a:r>
              <a:rPr lang="en-US" sz="2400" dirty="0">
                <a:effectLst>
                  <a:outerShdw blurRad="38100" dist="38100" dir="2700000" algn="tl">
                    <a:srgbClr val="000000"/>
                  </a:outerShdw>
                </a:effectLst>
              </a:rPr>
              <a:t>the </a:t>
            </a:r>
            <a:r>
              <a:rPr lang="en-US" sz="2400" dirty="0" smtClean="0">
                <a:effectLst>
                  <a:outerShdw blurRad="38100" dist="38100" dir="2700000" algn="tl">
                    <a:srgbClr val="000000"/>
                  </a:outerShdw>
                </a:effectLst>
              </a:rPr>
              <a:t>2004 </a:t>
            </a:r>
            <a:r>
              <a:rPr lang="en-US" sz="2400" dirty="0">
                <a:effectLst>
                  <a:outerShdw blurRad="38100" dist="38100" dir="2700000" algn="tl">
                    <a:srgbClr val="000000"/>
                  </a:outerShdw>
                </a:effectLst>
              </a:rPr>
              <a:t>credentialing doctrine in the NIIMS.  As the development group looked at the </a:t>
            </a:r>
            <a:r>
              <a:rPr lang="en-US" sz="2400" dirty="0" smtClean="0">
                <a:effectLst>
                  <a:outerShdw blurRad="38100" dist="38100" dir="2700000" algn="tl">
                    <a:srgbClr val="000000"/>
                  </a:outerShdw>
                </a:effectLst>
              </a:rPr>
              <a:t>issue, </a:t>
            </a:r>
            <a:r>
              <a:rPr lang="en-US" sz="2400" dirty="0">
                <a:effectLst>
                  <a:outerShdw blurRad="38100" dist="38100" dir="2700000" algn="tl">
                    <a:srgbClr val="000000"/>
                  </a:outerShdw>
                </a:effectLst>
              </a:rPr>
              <a:t>it </a:t>
            </a:r>
            <a:r>
              <a:rPr lang="en-US" sz="2400" dirty="0" smtClean="0">
                <a:effectLst>
                  <a:outerShdw blurRad="38100" dist="38100" dir="2700000" algn="tl">
                    <a:srgbClr val="000000"/>
                  </a:outerShdw>
                </a:effectLst>
              </a:rPr>
              <a:t>concluded </a:t>
            </a:r>
            <a:r>
              <a:rPr lang="en-US" sz="2400" dirty="0">
                <a:effectLst>
                  <a:outerShdw blurRad="38100" dist="38100" dir="2700000" algn="tl">
                    <a:srgbClr val="000000"/>
                  </a:outerShdw>
                </a:effectLst>
              </a:rPr>
              <a:t>that credentialing has to cover federal, state, local, EMAC critical </a:t>
            </a:r>
            <a:r>
              <a:rPr lang="en-US" sz="2400" dirty="0" smtClean="0">
                <a:effectLst>
                  <a:outerShdw blurRad="38100" dist="38100" dir="2700000" algn="tl">
                    <a:srgbClr val="000000"/>
                  </a:outerShdw>
                </a:effectLst>
              </a:rPr>
              <a:t>resources, volunteers and </a:t>
            </a:r>
            <a:r>
              <a:rPr lang="en-US" sz="2400" dirty="0">
                <a:effectLst>
                  <a:outerShdw blurRad="38100" dist="38100" dir="2700000" algn="tl">
                    <a:srgbClr val="000000"/>
                  </a:outerShdw>
                </a:effectLst>
              </a:rPr>
              <a:t>working personnel in critical infrastructure facilities. </a:t>
            </a:r>
            <a:r>
              <a:rPr lang="en-US" sz="2400" dirty="0" smtClean="0">
                <a:effectLst>
                  <a:outerShdw blurRad="38100" dist="38100" dir="2700000" algn="tl">
                    <a:srgbClr val="000000"/>
                  </a:outerShdw>
                </a:effectLst>
              </a:rPr>
              <a:t>States </a:t>
            </a:r>
            <a:r>
              <a:rPr lang="en-US" sz="2400" dirty="0">
                <a:effectLst>
                  <a:outerShdw blurRad="38100" dist="38100" dir="2700000" algn="tl">
                    <a:srgbClr val="000000"/>
                  </a:outerShdw>
                </a:effectLst>
              </a:rPr>
              <a:t>will coordinate the entry system and the details of the badging.  </a:t>
            </a:r>
          </a:p>
          <a:p>
            <a:pPr marL="342900" indent="-342900" eaLnBrk="1" hangingPunct="1">
              <a:buFont typeface="Wingdings" pitchFamily="2" charset="2"/>
              <a:buNone/>
            </a:pPr>
            <a:endParaRPr lang="en-US" sz="1200" dirty="0">
              <a:effectLst>
                <a:outerShdw blurRad="38100" dist="38100" dir="2700000" algn="tl">
                  <a:srgbClr val="000000"/>
                </a:outerShdw>
              </a:effectLst>
            </a:endParaRPr>
          </a:p>
          <a:p>
            <a:pPr marL="342900" indent="-342900">
              <a:buFont typeface="Wingdings" pitchFamily="2" charset="2"/>
              <a:buChar char="q"/>
            </a:pPr>
            <a:r>
              <a:rPr lang="en-US" sz="2400" dirty="0" smtClean="0">
                <a:effectLst>
                  <a:outerShdw blurRad="38100" dist="38100" dir="2700000" algn="tl">
                    <a:srgbClr val="000000"/>
                  </a:outerShdw>
                </a:effectLst>
              </a:rPr>
              <a:t>The Credentialing </a:t>
            </a:r>
            <a:r>
              <a:rPr lang="en-US" sz="2400" dirty="0">
                <a:effectLst>
                  <a:outerShdw blurRad="38100" dist="38100" dir="2700000" algn="tl">
                    <a:srgbClr val="000000"/>
                  </a:outerShdw>
                </a:effectLst>
              </a:rPr>
              <a:t>Guideline Status--- Based on Public Comments and </a:t>
            </a:r>
            <a:r>
              <a:rPr lang="en-US" sz="2400" dirty="0" smtClean="0">
                <a:effectLst>
                  <a:outerShdw blurRad="38100" dist="38100" dir="2700000" algn="tl">
                    <a:srgbClr val="000000"/>
                  </a:outerShdw>
                </a:effectLst>
              </a:rPr>
              <a:t>NP Deputy Administrator direction, </a:t>
            </a:r>
            <a:r>
              <a:rPr lang="en-US" sz="2400" dirty="0">
                <a:effectLst>
                  <a:outerShdw blurRad="38100" dist="38100" dir="2700000" algn="tl">
                    <a:srgbClr val="000000"/>
                  </a:outerShdw>
                </a:effectLst>
              </a:rPr>
              <a:t>the current document is being revised to better address (1) Identity Badge issuance for responders, (2) Management of Responder Qualifications, and (3) Managing Access to Disaster </a:t>
            </a:r>
            <a:r>
              <a:rPr lang="en-US" sz="2400" dirty="0" smtClean="0">
                <a:effectLst>
                  <a:outerShdw blurRad="38100" dist="38100" dir="2700000" algn="tl">
                    <a:srgbClr val="000000"/>
                  </a:outerShdw>
                </a:effectLst>
              </a:rPr>
              <a:t>sites -</a:t>
            </a:r>
            <a:r>
              <a:rPr lang="en-US" dirty="0" smtClean="0">
                <a:effectLst>
                  <a:outerShdw blurRad="38100" dist="38100" dir="2700000" algn="tl">
                    <a:srgbClr val="000000"/>
                  </a:outerShdw>
                </a:effectLst>
              </a:rPr>
              <a:t> </a:t>
            </a:r>
            <a:r>
              <a:rPr lang="en-US" sz="2400" dirty="0">
                <a:effectLst>
                  <a:outerShdw blurRad="38100" dist="38100" dir="2700000" algn="tl">
                    <a:srgbClr val="000000"/>
                  </a:outerShdw>
                </a:effectLst>
              </a:rPr>
              <a:t>out for comment, late </a:t>
            </a:r>
            <a:r>
              <a:rPr lang="en-US" sz="2400" dirty="0" smtClean="0">
                <a:effectLst>
                  <a:outerShdw blurRad="38100" dist="38100" dir="2700000" algn="tl">
                    <a:srgbClr val="000000"/>
                  </a:outerShdw>
                </a:effectLst>
              </a:rPr>
              <a:t>fall 2011.</a:t>
            </a:r>
            <a:endParaRPr lang="en-US" sz="2400" dirty="0">
              <a:effectLst>
                <a:outerShdw blurRad="38100" dist="38100" dir="2700000" algn="tl">
                  <a:srgbClr val="000000"/>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ChangeArrowheads="1"/>
          </p:cNvSpPr>
          <p:nvPr/>
        </p:nvSpPr>
        <p:spPr bwMode="auto">
          <a:xfrm>
            <a:off x="304800" y="1752600"/>
            <a:ext cx="8496300" cy="446276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r>
              <a:rPr lang="en-US" sz="2400" dirty="0">
                <a:effectLst>
                  <a:outerShdw blurRad="38100" dist="38100" dir="2700000" algn="tl">
                    <a:srgbClr val="000000">
                      <a:alpha val="43137"/>
                    </a:srgbClr>
                  </a:outerShdw>
                </a:effectLst>
                <a:latin typeface="Arial" pitchFamily="34" charset="0"/>
                <a:cs typeface="Arial" pitchFamily="34" charset="0"/>
              </a:rPr>
              <a:t>This will </a:t>
            </a:r>
            <a:r>
              <a:rPr lang="en-US" sz="2400" dirty="0" smtClean="0">
                <a:effectLst>
                  <a:outerShdw blurRad="38100" dist="38100" dir="2700000" algn="tl">
                    <a:srgbClr val="000000">
                      <a:alpha val="43137"/>
                    </a:srgbClr>
                  </a:outerShdw>
                </a:effectLst>
                <a:latin typeface="Arial" pitchFamily="34" charset="0"/>
                <a:cs typeface="Arial" pitchFamily="34" charset="0"/>
              </a:rPr>
              <a:t>result  in a national </a:t>
            </a:r>
            <a:r>
              <a:rPr lang="en-US" sz="2400" dirty="0">
                <a:effectLst>
                  <a:outerShdw blurRad="38100" dist="38100" dir="2700000" algn="tl">
                    <a:srgbClr val="000000">
                      <a:alpha val="43137"/>
                    </a:srgbClr>
                  </a:outerShdw>
                </a:effectLst>
                <a:latin typeface="Arial" pitchFamily="34" charset="0"/>
                <a:cs typeface="Arial" pitchFamily="34" charset="0"/>
              </a:rPr>
              <a:t>guide for Incident Command field operations and </a:t>
            </a:r>
            <a:r>
              <a:rPr lang="en-US" sz="2400" dirty="0" smtClean="0">
                <a:effectLst>
                  <a:outerShdw blurRad="38100" dist="38100" dir="2700000" algn="tl">
                    <a:srgbClr val="000000">
                      <a:alpha val="43137"/>
                    </a:srgbClr>
                  </a:outerShdw>
                </a:effectLst>
                <a:latin typeface="Arial" pitchFamily="34" charset="0"/>
                <a:cs typeface="Arial" pitchFamily="34" charset="0"/>
              </a:rPr>
              <a:t>planning cycles. </a:t>
            </a:r>
            <a:endParaRPr lang="en-US" sz="2400" dirty="0">
              <a:effectLst>
                <a:outerShdw blurRad="38100" dist="38100" dir="2700000" algn="tl">
                  <a:srgbClr val="000000">
                    <a:alpha val="43137"/>
                  </a:srgbClr>
                </a:outerShdw>
              </a:effectLst>
              <a:latin typeface="Arial" pitchFamily="34" charset="0"/>
              <a:cs typeface="Arial" pitchFamily="34" charset="0"/>
            </a:endParaRPr>
          </a:p>
          <a:p>
            <a:endParaRPr lang="en-US" sz="2400" dirty="0">
              <a:effectLst>
                <a:outerShdw blurRad="38100" dist="38100" dir="2700000" algn="tl">
                  <a:srgbClr val="000000">
                    <a:alpha val="43137"/>
                  </a:srgbClr>
                </a:outerShdw>
              </a:effectLst>
              <a:latin typeface="Arial" pitchFamily="34" charset="0"/>
              <a:cs typeface="Arial" pitchFamily="34" charset="0"/>
            </a:endParaRPr>
          </a:p>
          <a:p>
            <a:pPr>
              <a:defRPr/>
            </a:pPr>
            <a:r>
              <a:rPr lang="en-US" sz="2400" b="1" dirty="0" smtClean="0">
                <a:effectLst>
                  <a:outerShdw blurRad="38100" dist="38100" dir="2700000" algn="tl">
                    <a:srgbClr val="000000">
                      <a:alpha val="43137"/>
                    </a:srgbClr>
                  </a:outerShdw>
                </a:effectLst>
                <a:latin typeface="Arial" pitchFamily="34" charset="0"/>
                <a:cs typeface="Arial" pitchFamily="34" charset="0"/>
              </a:rPr>
              <a:t>The FEMA ICS Field Operations Guide (FOG) Status - </a:t>
            </a:r>
            <a:r>
              <a:rPr lang="en-US" sz="2400" dirty="0" smtClean="0">
                <a:effectLst>
                  <a:outerShdw blurRad="38100" dist="38100" dir="2700000" algn="tl">
                    <a:srgbClr val="000000">
                      <a:alpha val="43137"/>
                    </a:srgbClr>
                  </a:outerShdw>
                </a:effectLst>
                <a:latin typeface="Arial" pitchFamily="34" charset="0"/>
                <a:cs typeface="Arial" pitchFamily="34" charset="0"/>
              </a:rPr>
              <a:t>Is in FEMA  approval review.  Once approved  it will proceed to the FEMA Policy Working Group in preparation for Public Comment in the Federal Register. </a:t>
            </a:r>
            <a:endParaRPr lang="en-US" sz="2400" dirty="0" smtClean="0">
              <a:effectLst>
                <a:outerShdw blurRad="38100" dist="38100" dir="2700000" algn="tl">
                  <a:srgbClr val="000000">
                    <a:alpha val="43137"/>
                  </a:srgbClr>
                </a:outerShdw>
              </a:effectLst>
              <a:latin typeface="Arial" pitchFamily="34" charset="0"/>
              <a:ea typeface="Arial Unicode MS" pitchFamily="34" charset="-128"/>
              <a:cs typeface="Arial" pitchFamily="34" charset="0"/>
            </a:endParaRPr>
          </a:p>
          <a:p>
            <a:endParaRPr lang="en-US" sz="2400" dirty="0">
              <a:effectLst>
                <a:outerShdw blurRad="38100" dist="38100" dir="2700000" algn="tl">
                  <a:srgbClr val="000000">
                    <a:alpha val="43137"/>
                  </a:srgbClr>
                </a:outerShdw>
              </a:effectLst>
              <a:latin typeface="Arial" pitchFamily="34" charset="0"/>
              <a:cs typeface="Arial" pitchFamily="34" charset="0"/>
            </a:endParaRPr>
          </a:p>
          <a:p>
            <a:pPr marL="0" lvl="1"/>
            <a:r>
              <a:rPr lang="en-US" sz="2400" b="1" dirty="0">
                <a:effectLst>
                  <a:outerShdw blurRad="38100" dist="38100" dir="2700000" algn="tl">
                    <a:srgbClr val="000000">
                      <a:alpha val="43137"/>
                    </a:srgbClr>
                  </a:outerShdw>
                </a:effectLst>
                <a:latin typeface="Arial" pitchFamily="34" charset="0"/>
                <a:cs typeface="Arial" pitchFamily="34" charset="0"/>
              </a:rPr>
              <a:t>ICS Forms Status </a:t>
            </a:r>
            <a:r>
              <a:rPr lang="en-US" sz="2400" dirty="0" smtClean="0">
                <a:effectLst>
                  <a:outerShdw blurRad="38100" dist="38100" dir="2700000" algn="tl">
                    <a:srgbClr val="000000">
                      <a:alpha val="43137"/>
                    </a:srgbClr>
                  </a:outerShdw>
                </a:effectLst>
                <a:latin typeface="Arial" pitchFamily="34" charset="0"/>
                <a:cs typeface="Arial" pitchFamily="34" charset="0"/>
              </a:rPr>
              <a:t>– Closing comments  in  the federal register draft ICS forms are close to being finished and should be released within the next three months.</a:t>
            </a:r>
          </a:p>
          <a:p>
            <a:endParaRPr lang="en-US" sz="2000" dirty="0">
              <a:effectLst>
                <a:outerShdw blurRad="38100" dist="38100" dir="2700000" algn="tl">
                  <a:srgbClr val="000000">
                    <a:alpha val="43137"/>
                  </a:srgbClr>
                </a:outerShdw>
              </a:effectLst>
              <a:latin typeface="Arial" pitchFamily="34" charset="0"/>
              <a:cs typeface="Arial" pitchFamily="34" charset="0"/>
            </a:endParaRPr>
          </a:p>
        </p:txBody>
      </p:sp>
      <p:sp>
        <p:nvSpPr>
          <p:cNvPr id="411651" name="Text Box 3"/>
          <p:cNvSpPr txBox="1">
            <a:spLocks noChangeArrowheads="1"/>
          </p:cNvSpPr>
          <p:nvPr/>
        </p:nvSpPr>
        <p:spPr bwMode="auto">
          <a:xfrm>
            <a:off x="0" y="0"/>
            <a:ext cx="9144000" cy="1200329"/>
          </a:xfrm>
          <a:prstGeom prst="rect">
            <a:avLst/>
          </a:prstGeom>
          <a:noFill/>
          <a:ln w="9525">
            <a:noFill/>
            <a:miter lim="800000"/>
            <a:headEnd/>
            <a:tailEnd/>
          </a:ln>
          <a:effectLst/>
        </p:spPr>
        <p:txBody>
          <a:bodyPr wrap="square">
            <a:spAutoFit/>
          </a:bodyPr>
          <a:lstStyle/>
          <a:p>
            <a:pPr algn="ctr"/>
            <a:r>
              <a:rPr lang="en-US" sz="3600" dirty="0" smtClean="0">
                <a:effectLst>
                  <a:outerShdw blurRad="38100" dist="38100" dir="2700000" algn="tl">
                    <a:srgbClr val="000000"/>
                  </a:outerShdw>
                </a:effectLst>
              </a:rPr>
              <a:t>ICS Emergency </a:t>
            </a:r>
            <a:r>
              <a:rPr lang="en-US" sz="3600" dirty="0">
                <a:effectLst>
                  <a:outerShdw blurRad="38100" dist="38100" dir="2700000" algn="tl">
                    <a:srgbClr val="000000"/>
                  </a:outerShdw>
                </a:effectLst>
              </a:rPr>
              <a:t>Response </a:t>
            </a:r>
            <a:r>
              <a:rPr lang="en-US" sz="3600" dirty="0" smtClean="0">
                <a:effectLst>
                  <a:outerShdw blurRad="38100" dist="38100" dir="2700000" algn="tl">
                    <a:srgbClr val="000000"/>
                  </a:outerShdw>
                </a:effectLst>
              </a:rPr>
              <a:t>Field </a:t>
            </a:r>
            <a:r>
              <a:rPr lang="en-US" sz="3600" dirty="0">
                <a:effectLst>
                  <a:outerShdw blurRad="38100" dist="38100" dir="2700000" algn="tl">
                    <a:srgbClr val="000000"/>
                  </a:outerShdw>
                </a:effectLst>
              </a:rPr>
              <a:t>Operations Guide </a:t>
            </a:r>
            <a:r>
              <a:rPr lang="en-US" sz="3600" dirty="0" smtClean="0">
                <a:effectLst>
                  <a:outerShdw blurRad="38100" dist="38100" dir="2700000" algn="tl">
                    <a:srgbClr val="000000"/>
                  </a:outerShdw>
                </a:effectLst>
              </a:rPr>
              <a:t>&amp; </a:t>
            </a:r>
            <a:r>
              <a:rPr lang="en-US" sz="3600" dirty="0" smtClean="0">
                <a:effectLst>
                  <a:outerShdw blurRad="38100" dist="38100" dir="2700000" algn="tl">
                    <a:srgbClr val="000000"/>
                  </a:outerShdw>
                </a:effectLst>
              </a:rPr>
              <a:t>ICS </a:t>
            </a:r>
            <a:r>
              <a:rPr lang="en-US" sz="3600" dirty="0">
                <a:effectLst>
                  <a:outerShdw blurRad="38100" dist="38100" dir="2700000" algn="tl">
                    <a:srgbClr val="000000"/>
                  </a:outerShdw>
                </a:effectLst>
              </a:rPr>
              <a:t>Forms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8" name="Text Box 4"/>
          <p:cNvSpPr txBox="1">
            <a:spLocks noChangeArrowheads="1"/>
          </p:cNvSpPr>
          <p:nvPr/>
        </p:nvSpPr>
        <p:spPr bwMode="auto">
          <a:xfrm>
            <a:off x="1177925" y="452438"/>
            <a:ext cx="6090129" cy="707886"/>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a:effectLst>
                  <a:outerShdw blurRad="38100" dist="38100" dir="2700000" algn="tl">
                    <a:srgbClr val="000000">
                      <a:alpha val="43137"/>
                    </a:srgbClr>
                  </a:outerShdw>
                </a:effectLst>
              </a:rPr>
              <a:t>GRANT FUNDING AND NIMS</a:t>
            </a:r>
          </a:p>
        </p:txBody>
      </p:sp>
      <p:sp>
        <p:nvSpPr>
          <p:cNvPr id="415749" name="Text Box 5"/>
          <p:cNvSpPr txBox="1">
            <a:spLocks noChangeArrowheads="1"/>
          </p:cNvSpPr>
          <p:nvPr/>
        </p:nvSpPr>
        <p:spPr bwMode="auto">
          <a:xfrm>
            <a:off x="0" y="1447800"/>
            <a:ext cx="8977313" cy="255454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r>
              <a:rPr lang="en-US" sz="3200" dirty="0">
                <a:effectLst>
                  <a:outerShdw blurRad="38100" dist="38100" dir="2700000" algn="tl">
                    <a:srgbClr val="000000">
                      <a:alpha val="43137"/>
                    </a:srgbClr>
                  </a:outerShdw>
                </a:effectLst>
              </a:rPr>
              <a:t>NIMS compliance </a:t>
            </a:r>
            <a:r>
              <a:rPr lang="en-US" sz="3200" dirty="0" smtClean="0">
                <a:effectLst>
                  <a:outerShdw blurRad="38100" dist="38100" dir="2700000" algn="tl">
                    <a:srgbClr val="000000">
                      <a:alpha val="43137"/>
                    </a:srgbClr>
                  </a:outerShdw>
                </a:effectLst>
              </a:rPr>
              <a:t>(includes </a:t>
            </a:r>
            <a:r>
              <a:rPr lang="en-US" sz="3200" dirty="0">
                <a:effectLst>
                  <a:outerShdw blurRad="38100" dist="38100" dir="2700000" algn="tl">
                    <a:srgbClr val="000000">
                      <a:alpha val="43137"/>
                    </a:srgbClr>
                  </a:outerShdw>
                </a:effectLst>
              </a:rPr>
              <a:t>ICS training) is a requirement </a:t>
            </a:r>
            <a:r>
              <a:rPr lang="en-US" sz="3200" dirty="0" smtClean="0">
                <a:effectLst>
                  <a:outerShdw blurRad="38100" dist="38100" dir="2700000" algn="tl">
                    <a:srgbClr val="000000">
                      <a:alpha val="43137"/>
                    </a:srgbClr>
                  </a:outerShdw>
                </a:effectLst>
              </a:rPr>
              <a:t>for all </a:t>
            </a:r>
            <a:r>
              <a:rPr lang="en-US" sz="3200" dirty="0">
                <a:effectLst>
                  <a:outerShdw blurRad="38100" dist="38100" dir="2700000" algn="tl">
                    <a:srgbClr val="000000">
                      <a:alpha val="43137"/>
                    </a:srgbClr>
                  </a:outerShdw>
                </a:effectLst>
              </a:rPr>
              <a:t>federal agencies and all federal grant funds, with the exception of Robert T. Stafford disaster funds and hazard mitigation </a:t>
            </a:r>
            <a:r>
              <a:rPr lang="en-US" sz="3200" dirty="0" smtClean="0">
                <a:effectLst>
                  <a:outerShdw blurRad="38100" dist="38100" dir="2700000" algn="tl">
                    <a:srgbClr val="000000">
                      <a:alpha val="43137"/>
                    </a:srgbClr>
                  </a:outerShdw>
                </a:effectLst>
              </a:rPr>
              <a:t>funds. </a:t>
            </a:r>
            <a:endParaRPr lang="en-US" sz="3200" dirty="0">
              <a:effectLst>
                <a:outerShdw blurRad="38100" dist="38100" dir="2700000" algn="tl">
                  <a:srgbClr val="000000">
                    <a:alpha val="43137"/>
                  </a:srgbClr>
                </a:outerShdw>
              </a:effectLst>
            </a:endParaRPr>
          </a:p>
        </p:txBody>
      </p:sp>
      <p:sp>
        <p:nvSpPr>
          <p:cNvPr id="415750" name="Rectangle 6"/>
          <p:cNvSpPr>
            <a:spLocks noChangeArrowheads="1"/>
          </p:cNvSpPr>
          <p:nvPr/>
        </p:nvSpPr>
        <p:spPr bwMode="auto">
          <a:xfrm>
            <a:off x="0" y="5029200"/>
            <a:ext cx="8915400" cy="457200"/>
          </a:xfrm>
          <a:prstGeom prst="rect">
            <a:avLst/>
          </a:prstGeom>
          <a:noFill/>
          <a:ln w="9525">
            <a:noFill/>
            <a:miter lim="800000"/>
            <a:headEnd/>
            <a:tailEnd/>
          </a:ln>
          <a:effectLst/>
        </p:spPr>
        <p:txBody>
          <a:bodyPr wrap="square" anchor="ctr">
            <a:spAutoFit/>
          </a:bodyPr>
          <a:lstStyle/>
          <a:p>
            <a:pPr eaLnBrk="1" hangingPunct="1"/>
            <a:r>
              <a:rPr lang="en-US" sz="2400" dirty="0">
                <a:hlinkClick r:id="rId2"/>
              </a:rPr>
              <a:t>http://</a:t>
            </a:r>
            <a:r>
              <a:rPr lang="en-US" sz="2400" dirty="0" smtClean="0">
                <a:hlinkClick r:id="rId2"/>
              </a:rPr>
              <a:t>www.fema.gov/emergency/nims/GrantsInformation.shtm</a:t>
            </a:r>
            <a:r>
              <a:rPr lang="en-US" sz="2400" dirty="0" smtClean="0"/>
              <a:t> </a:t>
            </a:r>
            <a:endParaRPr lang="en-US" sz="2400" dirty="0"/>
          </a:p>
        </p:txBody>
      </p:sp>
      <p:sp>
        <p:nvSpPr>
          <p:cNvPr id="415751" name="Rectangle 7"/>
          <p:cNvSpPr>
            <a:spLocks noChangeArrowheads="1"/>
          </p:cNvSpPr>
          <p:nvPr/>
        </p:nvSpPr>
        <p:spPr bwMode="auto">
          <a:xfrm>
            <a:off x="0" y="5562600"/>
            <a:ext cx="9144000" cy="830997"/>
          </a:xfrm>
          <a:prstGeom prst="rect">
            <a:avLst/>
          </a:prstGeom>
          <a:noFill/>
          <a:ln w="9525">
            <a:noFill/>
            <a:miter lim="800000"/>
            <a:headEnd/>
            <a:tailEnd/>
          </a:ln>
          <a:effectLst/>
        </p:spPr>
        <p:txBody>
          <a:bodyPr wrap="square">
            <a:spAutoFit/>
          </a:bodyPr>
          <a:lstStyle/>
          <a:p>
            <a:r>
              <a:rPr lang="en-US" sz="2400" dirty="0">
                <a:hlinkClick r:id="rId3"/>
              </a:rPr>
              <a:t>http://</a:t>
            </a:r>
            <a:r>
              <a:rPr lang="en-US" sz="2400" dirty="0" smtClean="0">
                <a:hlinkClick r:id="rId3"/>
              </a:rPr>
              <a:t>www.dhs.gov/xlibrary/assets/grant-program-overview-fy2009.pdf</a:t>
            </a:r>
            <a:r>
              <a:rPr lang="en-US" sz="2400" dirty="0" smtClean="0"/>
              <a:t>  </a:t>
            </a:r>
            <a:endParaRPr lang="en-US" sz="2400" dirty="0"/>
          </a:p>
        </p:txBody>
      </p:sp>
      <p:sp>
        <p:nvSpPr>
          <p:cNvPr id="6" name="Rectangle 5"/>
          <p:cNvSpPr/>
          <p:nvPr/>
        </p:nvSpPr>
        <p:spPr>
          <a:xfrm>
            <a:off x="0" y="4419600"/>
            <a:ext cx="8991600" cy="461665"/>
          </a:xfrm>
          <a:prstGeom prst="rect">
            <a:avLst/>
          </a:prstGeom>
        </p:spPr>
        <p:txBody>
          <a:bodyPr wrap="square">
            <a:spAutoFit/>
          </a:bodyPr>
          <a:lstStyle/>
          <a:p>
            <a:r>
              <a:rPr lang="en-US" sz="2400" dirty="0" smtClean="0">
                <a:hlinkClick r:id="rId4"/>
              </a:rPr>
              <a:t>http://www.doh.wa.gov/ehp/dw/Security/s-recovery.htm</a:t>
            </a:r>
            <a:r>
              <a:rPr lang="en-US" sz="2400" dirty="0" smtClean="0"/>
              <a:t> </a:t>
            </a:r>
            <a:endParaRPr lang="en-US" sz="2400" dirty="0"/>
          </a:p>
        </p:txBody>
      </p:sp>
      <p:sp>
        <p:nvSpPr>
          <p:cNvPr id="7" name="Rectangle 6"/>
          <p:cNvSpPr/>
          <p:nvPr/>
        </p:nvSpPr>
        <p:spPr>
          <a:xfrm>
            <a:off x="0" y="6396335"/>
            <a:ext cx="8153400" cy="461665"/>
          </a:xfrm>
          <a:prstGeom prst="rect">
            <a:avLst/>
          </a:prstGeom>
        </p:spPr>
        <p:txBody>
          <a:bodyPr wrap="square">
            <a:spAutoFit/>
          </a:bodyPr>
          <a:lstStyle/>
          <a:p>
            <a:r>
              <a:rPr lang="en-US" sz="2400" dirty="0" smtClean="0">
                <a:solidFill>
                  <a:srgbClr val="FFCC00"/>
                </a:solidFill>
                <a:cs typeface="Arial" pitchFamily="34" charset="0"/>
                <a:hlinkClick r:id="rId5"/>
              </a:rPr>
              <a:t>http://rems.ed.gov/index.php?page=resources_NIMS</a:t>
            </a:r>
            <a:r>
              <a:rPr lang="en-US" sz="2400" dirty="0" smtClean="0">
                <a:solidFill>
                  <a:srgbClr val="FFCC00"/>
                </a:solidFill>
                <a:cs typeface="Arial" pitchFamily="34" charset="0"/>
              </a:rPr>
              <a:t>  </a:t>
            </a:r>
            <a:endParaRPr lang="en-US" sz="2400" dirty="0">
              <a:solidFill>
                <a:srgbClr val="FFCC00"/>
              </a:solidFill>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828799"/>
            <a:ext cx="8656315" cy="4348163"/>
            <a:chOff x="0" y="-104"/>
            <a:chExt cx="5963" cy="2739"/>
          </a:xfrm>
          <a:effectLst>
            <a:outerShdw blurRad="50800" dist="38100" dir="2700000" algn="tl" rotWithShape="0">
              <a:prstClr val="black">
                <a:alpha val="40000"/>
              </a:prstClr>
            </a:outerShdw>
          </a:effectLst>
        </p:grpSpPr>
        <p:sp>
          <p:nvSpPr>
            <p:cNvPr id="413699" name="Rectangle 3"/>
            <p:cNvSpPr>
              <a:spLocks noChangeArrowheads="1"/>
            </p:cNvSpPr>
            <p:nvPr/>
          </p:nvSpPr>
          <p:spPr bwMode="auto">
            <a:xfrm>
              <a:off x="0" y="-104"/>
              <a:ext cx="3116" cy="1629"/>
            </a:xfrm>
            <a:prstGeom prst="rect">
              <a:avLst/>
            </a:prstGeom>
            <a:noFill/>
            <a:ln w="9525">
              <a:noFill/>
              <a:miter lim="800000"/>
              <a:headEnd/>
              <a:tailEnd/>
            </a:ln>
            <a:effectLst/>
          </p:spPr>
          <p:txBody>
            <a:bodyPr wrap="none" anchor="ctr">
              <a:spAutoFit/>
            </a:bodyPr>
            <a:lstStyle/>
            <a:p>
              <a:r>
                <a:rPr lang="en-US" b="1" dirty="0" smtClean="0">
                  <a:effectLst>
                    <a:outerShdw blurRad="38100" dist="38100" dir="2700000" algn="tl">
                      <a:srgbClr val="000000">
                        <a:alpha val="43137"/>
                      </a:srgbClr>
                    </a:outerShdw>
                  </a:effectLst>
                </a:rPr>
                <a:t>Sarah Puerner, (MVA)</a:t>
              </a:r>
            </a:p>
            <a:p>
              <a:r>
                <a:rPr lang="en-US" b="1" dirty="0" smtClean="0">
                  <a:effectLst>
                    <a:outerShdw blurRad="38100" dist="38100" dir="2700000" algn="tl">
                      <a:srgbClr val="000000">
                        <a:alpha val="43137"/>
                      </a:srgbClr>
                    </a:outerShdw>
                  </a:effectLst>
                </a:rPr>
                <a:t>Training Specialist I</a:t>
              </a:r>
            </a:p>
            <a:p>
              <a:r>
                <a:rPr lang="en-US" b="1" dirty="0" smtClean="0">
                  <a:effectLst>
                    <a:outerShdw blurRad="38100" dist="38100" dir="2700000" algn="tl">
                      <a:srgbClr val="000000">
                        <a:alpha val="43137"/>
                      </a:srgbClr>
                    </a:outerShdw>
                  </a:effectLst>
                </a:rPr>
                <a:t>Division of Military and Veterans Affairs</a:t>
              </a:r>
            </a:p>
            <a:p>
              <a:r>
                <a:rPr lang="en-US" b="1" dirty="0" smtClean="0">
                  <a:effectLst>
                    <a:outerShdw blurRad="38100" dist="38100" dir="2700000" algn="tl">
                      <a:srgbClr val="000000">
                        <a:alpha val="43137"/>
                      </a:srgbClr>
                    </a:outerShdw>
                  </a:effectLst>
                </a:rPr>
                <a:t>Division of Homeland Security and </a:t>
              </a:r>
            </a:p>
            <a:p>
              <a:r>
                <a:rPr lang="en-US" b="1" dirty="0" smtClean="0">
                  <a:effectLst>
                    <a:outerShdw blurRad="38100" dist="38100" dir="2700000" algn="tl">
                      <a:srgbClr val="000000">
                        <a:alpha val="43137"/>
                      </a:srgbClr>
                    </a:outerShdw>
                  </a:effectLst>
                </a:rPr>
                <a:t>Emergency Management</a:t>
              </a:r>
            </a:p>
            <a:p>
              <a:r>
                <a:rPr lang="en-US" b="1" dirty="0" smtClean="0">
                  <a:effectLst>
                    <a:outerShdw blurRad="38100" dist="38100" dir="2700000" algn="tl">
                      <a:srgbClr val="000000">
                        <a:alpha val="43137"/>
                      </a:srgbClr>
                    </a:outerShdw>
                  </a:effectLst>
                </a:rPr>
                <a:t>Direct: (907) 428-7065</a:t>
              </a:r>
            </a:p>
            <a:p>
              <a:r>
                <a:rPr lang="en-US" b="1" dirty="0" smtClean="0">
                  <a:effectLst>
                    <a:outerShdw blurRad="38100" dist="38100" dir="2700000" algn="tl">
                      <a:srgbClr val="000000">
                        <a:alpha val="43137"/>
                      </a:srgbClr>
                    </a:outerShdw>
                  </a:effectLst>
                </a:rPr>
                <a:t>Fax: (907) 428-7009</a:t>
              </a:r>
            </a:p>
            <a:p>
              <a:r>
                <a:rPr lang="en-US" b="1" dirty="0" smtClean="0">
                  <a:effectLst>
                    <a:outerShdw blurRad="38100" dist="38100" dir="2700000" algn="tl">
                      <a:srgbClr val="000000">
                        <a:alpha val="43137"/>
                      </a:srgbClr>
                    </a:outerShdw>
                  </a:effectLst>
                </a:rPr>
                <a:t>Toll Free: (800) 478-2337</a:t>
              </a:r>
            </a:p>
            <a:p>
              <a:r>
                <a:rPr lang="en-US" b="1" dirty="0" smtClean="0">
                  <a:effectLst>
                    <a:outerShdw blurRad="38100" dist="38100" dir="2700000" algn="tl">
                      <a:srgbClr val="000000">
                        <a:alpha val="43137"/>
                      </a:srgbClr>
                    </a:outerShdw>
                  </a:effectLst>
                </a:rPr>
                <a:t>Email: </a:t>
              </a:r>
              <a:r>
                <a:rPr lang="en-US" b="1" dirty="0" smtClean="0">
                  <a:effectLst>
                    <a:outerShdw blurRad="38100" dist="38100" dir="2700000" algn="tl">
                      <a:srgbClr val="000000">
                        <a:alpha val="43137"/>
                      </a:srgbClr>
                    </a:outerShdw>
                  </a:effectLst>
                  <a:hlinkClick r:id="rId2"/>
                </a:rPr>
                <a:t>sarah.puerner@alaska.gov</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413700" name="Rectangle 4"/>
            <p:cNvSpPr>
              <a:spLocks noChangeArrowheads="1"/>
            </p:cNvSpPr>
            <p:nvPr/>
          </p:nvSpPr>
          <p:spPr bwMode="auto">
            <a:xfrm>
              <a:off x="3097" y="-104"/>
              <a:ext cx="2866" cy="1280"/>
            </a:xfrm>
            <a:prstGeom prst="rect">
              <a:avLst/>
            </a:prstGeom>
            <a:noFill/>
            <a:ln w="9525">
              <a:noFill/>
              <a:miter lim="800000"/>
              <a:headEnd/>
              <a:tailEnd/>
            </a:ln>
            <a:effectLst/>
          </p:spPr>
          <p:txBody>
            <a:bodyPr wrap="none" anchor="ctr">
              <a:spAutoFit/>
            </a:bodyPr>
            <a:lstStyle/>
            <a:p>
              <a:r>
                <a:rPr lang="en-US" b="1" dirty="0" smtClean="0">
                  <a:effectLst>
                    <a:outerShdw blurRad="38100" dist="38100" dir="2700000" algn="tl">
                      <a:srgbClr val="000000">
                        <a:alpha val="43137"/>
                      </a:srgbClr>
                    </a:outerShdw>
                  </a:effectLst>
                </a:rPr>
                <a:t>Gail Baird </a:t>
              </a:r>
            </a:p>
            <a:p>
              <a:r>
                <a:rPr lang="en-US" b="1" dirty="0" smtClean="0">
                  <a:effectLst>
                    <a:outerShdw blurRad="38100" dist="38100" dir="2700000" algn="tl">
                      <a:srgbClr val="000000">
                        <a:alpha val="43137"/>
                      </a:srgbClr>
                    </a:outerShdw>
                  </a:effectLst>
                </a:rPr>
                <a:t>Idaho DHS</a:t>
              </a:r>
            </a:p>
            <a:p>
              <a:r>
                <a:rPr lang="en-US" b="1" dirty="0" smtClean="0">
                  <a:effectLst>
                    <a:outerShdw blurRad="38100" dist="38100" dir="2700000" algn="tl">
                      <a:srgbClr val="000000">
                        <a:alpha val="43137"/>
                      </a:srgbClr>
                    </a:outerShdw>
                  </a:effectLst>
                </a:rPr>
                <a:t>Emergency Operations Center</a:t>
              </a:r>
            </a:p>
            <a:p>
              <a:r>
                <a:rPr lang="en-US" b="1" dirty="0" smtClean="0">
                  <a:effectLst>
                    <a:outerShdw blurRad="38100" dist="38100" dir="2700000" algn="tl">
                      <a:srgbClr val="000000">
                        <a:alpha val="43137"/>
                      </a:srgbClr>
                    </a:outerShdw>
                  </a:effectLst>
                </a:rPr>
                <a:t>Idaho Bureau of Homeland, Security</a:t>
              </a:r>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O: 208.272.3309</a:t>
              </a:r>
            </a:p>
            <a:p>
              <a:r>
                <a:rPr lang="en-US" b="1" dirty="0">
                  <a:effectLst>
                    <a:outerShdw blurRad="38100" dist="38100" dir="2700000" algn="tl">
                      <a:srgbClr val="000000">
                        <a:alpha val="43137"/>
                      </a:srgbClr>
                    </a:outerShdw>
                  </a:effectLst>
                </a:rPr>
                <a:t>C: </a:t>
              </a:r>
              <a:r>
                <a:rPr lang="en-US" b="1" dirty="0" smtClean="0">
                  <a:effectLst>
                    <a:outerShdw blurRad="38100" dist="38100" dir="2700000" algn="tl">
                      <a:srgbClr val="000000">
                        <a:alpha val="43137"/>
                      </a:srgbClr>
                    </a:outerShdw>
                  </a:effectLst>
                </a:rPr>
                <a:t>208.921.305</a:t>
              </a:r>
              <a:endParaRPr lang="en-US" b="1" dirty="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Email:  </a:t>
              </a:r>
              <a:r>
                <a:rPr lang="en-US" b="1" dirty="0" smtClean="0">
                  <a:solidFill>
                    <a:srgbClr val="FFFF00"/>
                  </a:solidFill>
                  <a:effectLst>
                    <a:outerShdw blurRad="38100" dist="38100" dir="2700000" algn="tl">
                      <a:srgbClr val="000000">
                        <a:alpha val="43137"/>
                      </a:srgbClr>
                    </a:outerShdw>
                  </a:effectLst>
                  <a:hlinkClick r:id="rId3"/>
                </a:rPr>
                <a:t>gbaird@bhs.idaho.gov</a:t>
              </a:r>
              <a:r>
                <a:rPr lang="en-US" b="1" dirty="0" smtClean="0">
                  <a:solidFill>
                    <a:srgbClr val="FFFF00"/>
                  </a:solidFill>
                  <a:effectLst>
                    <a:outerShdw blurRad="38100" dist="38100" dir="2700000" algn="tl">
                      <a:srgbClr val="000000">
                        <a:alpha val="43137"/>
                      </a:srgbClr>
                    </a:outerShdw>
                  </a:effectLst>
                </a:rPr>
                <a:t> </a:t>
              </a:r>
              <a:endParaRPr lang="en-US" b="1" dirty="0">
                <a:solidFill>
                  <a:srgbClr val="FFFF00"/>
                </a:solidFill>
                <a:effectLst>
                  <a:outerShdw blurRad="38100" dist="38100" dir="2700000" algn="tl">
                    <a:srgbClr val="000000">
                      <a:alpha val="43137"/>
                    </a:srgbClr>
                  </a:outerShdw>
                </a:effectLst>
              </a:endParaRPr>
            </a:p>
          </p:txBody>
        </p:sp>
        <p:sp>
          <p:nvSpPr>
            <p:cNvPr id="413701" name="Rectangle 5"/>
            <p:cNvSpPr>
              <a:spLocks noChangeArrowheads="1"/>
            </p:cNvSpPr>
            <p:nvPr/>
          </p:nvSpPr>
          <p:spPr bwMode="auto">
            <a:xfrm>
              <a:off x="0" y="1642"/>
              <a:ext cx="2404" cy="989"/>
            </a:xfrm>
            <a:prstGeom prst="rect">
              <a:avLst/>
            </a:prstGeom>
            <a:noFill/>
            <a:ln w="9525">
              <a:noFill/>
              <a:miter lim="800000"/>
              <a:headEnd/>
              <a:tailEnd/>
            </a:ln>
            <a:effectLst/>
          </p:spPr>
          <p:txBody>
            <a:bodyPr wrap="none" anchor="ctr">
              <a:spAutoFit/>
            </a:bodyPr>
            <a:lstStyle/>
            <a:p>
              <a:pPr eaLnBrk="1" hangingPunct="1"/>
              <a:r>
                <a:rPr lang="en-US" sz="1600" b="1" dirty="0">
                  <a:effectLst>
                    <a:outerShdw blurRad="38100" dist="38100" dir="2700000" algn="tl">
                      <a:srgbClr val="000000">
                        <a:alpha val="43137"/>
                      </a:srgbClr>
                    </a:outerShdw>
                  </a:effectLst>
                  <a:latin typeface="Arial" charset="0"/>
                </a:rPr>
                <a:t>Lonni Nicoll</a:t>
              </a:r>
              <a:br>
                <a:rPr lang="en-US" sz="1600" b="1" dirty="0">
                  <a:effectLst>
                    <a:outerShdw blurRad="38100" dist="38100" dir="2700000" algn="tl">
                      <a:srgbClr val="000000">
                        <a:alpha val="43137"/>
                      </a:srgbClr>
                    </a:outerShdw>
                  </a:effectLst>
                  <a:latin typeface="Arial" charset="0"/>
                </a:rPr>
              </a:br>
              <a:r>
                <a:rPr lang="en-US" sz="1600" b="1" dirty="0">
                  <a:effectLst>
                    <a:outerShdw blurRad="38100" dist="38100" dir="2700000" algn="tl">
                      <a:srgbClr val="000000">
                        <a:alpha val="43137"/>
                      </a:srgbClr>
                    </a:outerShdw>
                  </a:effectLst>
                  <a:latin typeface="Arial" charset="0"/>
                </a:rPr>
                <a:t>Domestic Preparedness Planner</a:t>
              </a:r>
              <a:br>
                <a:rPr lang="en-US" sz="1600" b="1" dirty="0">
                  <a:effectLst>
                    <a:outerShdw blurRad="38100" dist="38100" dir="2700000" algn="tl">
                      <a:srgbClr val="000000">
                        <a:alpha val="43137"/>
                      </a:srgbClr>
                    </a:outerShdw>
                  </a:effectLst>
                  <a:latin typeface="Arial" charset="0"/>
                </a:rPr>
              </a:br>
              <a:r>
                <a:rPr lang="en-US" sz="1600" b="1" dirty="0">
                  <a:effectLst>
                    <a:outerShdw blurRad="38100" dist="38100" dir="2700000" algn="tl">
                      <a:srgbClr val="000000">
                        <a:alpha val="43137"/>
                      </a:srgbClr>
                    </a:outerShdw>
                  </a:effectLst>
                  <a:latin typeface="Arial" charset="0"/>
                </a:rPr>
                <a:t>Oregon Emergency Management</a:t>
              </a:r>
              <a:br>
                <a:rPr lang="en-US" sz="1600" b="1" dirty="0">
                  <a:effectLst>
                    <a:outerShdw blurRad="38100" dist="38100" dir="2700000" algn="tl">
                      <a:srgbClr val="000000">
                        <a:alpha val="43137"/>
                      </a:srgbClr>
                    </a:outerShdw>
                  </a:effectLst>
                  <a:latin typeface="Arial" charset="0"/>
                </a:rPr>
              </a:br>
              <a:r>
                <a:rPr lang="en-US" sz="1600" b="1" dirty="0">
                  <a:effectLst>
                    <a:outerShdw blurRad="38100" dist="38100" dir="2700000" algn="tl">
                      <a:srgbClr val="000000">
                        <a:alpha val="43137"/>
                      </a:srgbClr>
                    </a:outerShdw>
                  </a:effectLst>
                  <a:latin typeface="Arial" charset="0"/>
                </a:rPr>
                <a:t>PO Box 14370, Salem, OR  97301</a:t>
              </a:r>
              <a:br>
                <a:rPr lang="en-US" sz="1600" b="1" dirty="0">
                  <a:effectLst>
                    <a:outerShdw blurRad="38100" dist="38100" dir="2700000" algn="tl">
                      <a:srgbClr val="000000">
                        <a:alpha val="43137"/>
                      </a:srgbClr>
                    </a:outerShdw>
                  </a:effectLst>
                  <a:latin typeface="Arial" charset="0"/>
                </a:rPr>
              </a:br>
              <a:r>
                <a:rPr lang="en-US" sz="1600" b="1" dirty="0">
                  <a:effectLst>
                    <a:outerShdw blurRad="38100" dist="38100" dir="2700000" algn="tl">
                      <a:srgbClr val="000000">
                        <a:alpha val="43137"/>
                      </a:srgbClr>
                    </a:outerShdw>
                  </a:effectLst>
                  <a:latin typeface="Arial" charset="0"/>
                </a:rPr>
                <a:t>503-378-2911 Ext. 22233</a:t>
              </a:r>
              <a:br>
                <a:rPr lang="en-US" sz="1600" b="1" dirty="0">
                  <a:effectLst>
                    <a:outerShdw blurRad="38100" dist="38100" dir="2700000" algn="tl">
                      <a:srgbClr val="000000">
                        <a:alpha val="43137"/>
                      </a:srgbClr>
                    </a:outerShdw>
                  </a:effectLst>
                  <a:latin typeface="Arial" charset="0"/>
                </a:rPr>
              </a:br>
              <a:r>
                <a:rPr lang="en-US" sz="1600" b="1" dirty="0" smtClean="0">
                  <a:effectLst>
                    <a:outerShdw blurRad="38100" dist="38100" dir="2700000" algn="tl">
                      <a:srgbClr val="000000">
                        <a:alpha val="43137"/>
                      </a:srgbClr>
                    </a:outerShdw>
                  </a:effectLst>
                  <a:latin typeface="Arial" charset="0"/>
                </a:rPr>
                <a:t>Email : </a:t>
              </a:r>
              <a:r>
                <a:rPr lang="en-US" sz="1600" b="1" dirty="0" smtClean="0">
                  <a:effectLst>
                    <a:outerShdw blurRad="38100" dist="38100" dir="2700000" algn="tl">
                      <a:srgbClr val="000000">
                        <a:alpha val="43137"/>
                      </a:srgbClr>
                    </a:outerShdw>
                  </a:effectLst>
                  <a:latin typeface="Arial" charset="0"/>
                  <a:hlinkClick r:id="rId4" tooltip="blocked::mailto:lonnelle.nicoll@state.or.us"/>
                </a:rPr>
                <a:t>lonnelle.nicoll@state.or.us</a:t>
              </a:r>
              <a:endParaRPr lang="en-US" sz="1600" b="1" dirty="0">
                <a:effectLst>
                  <a:outerShdw blurRad="38100" dist="38100" dir="2700000" algn="tl">
                    <a:srgbClr val="000000">
                      <a:alpha val="43137"/>
                    </a:srgbClr>
                  </a:outerShdw>
                </a:effectLst>
                <a:latin typeface="Arial" charset="0"/>
              </a:endParaRPr>
            </a:p>
          </p:txBody>
        </p:sp>
        <p:sp>
          <p:nvSpPr>
            <p:cNvPr id="413702" name="Rectangle 6"/>
            <p:cNvSpPr>
              <a:spLocks noChangeArrowheads="1"/>
            </p:cNvSpPr>
            <p:nvPr/>
          </p:nvSpPr>
          <p:spPr bwMode="auto">
            <a:xfrm>
              <a:off x="3104" y="1627"/>
              <a:ext cx="2513" cy="1008"/>
            </a:xfrm>
            <a:prstGeom prst="rect">
              <a:avLst/>
            </a:prstGeom>
            <a:noFill/>
            <a:ln w="9525">
              <a:noFill/>
              <a:miter lim="800000"/>
              <a:headEnd/>
              <a:tailEnd/>
            </a:ln>
            <a:effectLst/>
          </p:spPr>
          <p:txBody>
            <a:bodyPr wrap="square">
              <a:spAutoFit/>
            </a:bodyPr>
            <a:lstStyle/>
            <a:p>
              <a:r>
                <a:rPr lang="en-US" sz="1600" b="1" dirty="0">
                  <a:effectLst>
                    <a:outerShdw blurRad="38100" dist="38100" dir="2700000" algn="tl">
                      <a:srgbClr val="000000">
                        <a:alpha val="43137"/>
                      </a:srgbClr>
                    </a:outerShdw>
                  </a:effectLst>
                  <a:latin typeface="Arial" charset="0"/>
                </a:rPr>
                <a:t>Jim Kadrmas</a:t>
              </a:r>
            </a:p>
            <a:p>
              <a:r>
                <a:rPr lang="en-US" sz="1600" b="1" dirty="0">
                  <a:effectLst>
                    <a:outerShdw blurRad="38100" dist="38100" dir="2700000" algn="tl">
                      <a:srgbClr val="000000">
                        <a:alpha val="43137"/>
                      </a:srgbClr>
                    </a:outerShdw>
                  </a:effectLst>
                  <a:latin typeface="Arial" charset="0"/>
                </a:rPr>
                <a:t>Washington Military Department</a:t>
              </a:r>
            </a:p>
            <a:p>
              <a:r>
                <a:rPr lang="en-US" sz="1600" b="1" dirty="0">
                  <a:effectLst>
                    <a:outerShdw blurRad="38100" dist="38100" dir="2700000" algn="tl">
                      <a:srgbClr val="000000">
                        <a:alpha val="43137"/>
                      </a:srgbClr>
                    </a:outerShdw>
                  </a:effectLst>
                  <a:latin typeface="Arial" charset="0"/>
                </a:rPr>
                <a:t>Emergency Management Division</a:t>
              </a:r>
            </a:p>
            <a:p>
              <a:r>
                <a:rPr lang="en-US" sz="1600" b="1" dirty="0">
                  <a:effectLst>
                    <a:outerShdw blurRad="38100" dist="38100" dir="2700000" algn="tl">
                      <a:srgbClr val="000000">
                        <a:alpha val="43137"/>
                      </a:srgbClr>
                    </a:outerShdw>
                  </a:effectLst>
                  <a:latin typeface="Arial" charset="0"/>
                </a:rPr>
                <a:t>Building 20, MS TA-20 </a:t>
              </a:r>
            </a:p>
            <a:p>
              <a:r>
                <a:rPr lang="en-US" sz="1600" b="1" dirty="0">
                  <a:effectLst>
                    <a:outerShdw blurRad="38100" dist="38100" dir="2700000" algn="tl">
                      <a:srgbClr val="000000">
                        <a:alpha val="43137"/>
                      </a:srgbClr>
                    </a:outerShdw>
                  </a:effectLst>
                  <a:latin typeface="Arial" charset="0"/>
                </a:rPr>
                <a:t>Camp Murray, WA 98430-5112</a:t>
              </a:r>
            </a:p>
            <a:p>
              <a:r>
                <a:rPr lang="en-US" sz="1600" b="1" dirty="0" smtClean="0">
                  <a:effectLst>
                    <a:outerShdw blurRad="38100" dist="38100" dir="2700000" algn="tl">
                      <a:srgbClr val="000000">
                        <a:alpha val="43137"/>
                      </a:srgbClr>
                    </a:outerShdw>
                  </a:effectLst>
                </a:rPr>
                <a:t>Email: </a:t>
              </a:r>
              <a:r>
                <a:rPr lang="en-US" sz="1600" b="1" dirty="0" smtClean="0">
                  <a:effectLst>
                    <a:outerShdw blurRad="38100" dist="38100" dir="2700000" algn="tl">
                      <a:srgbClr val="000000">
                        <a:alpha val="43137"/>
                      </a:srgbClr>
                    </a:outerShdw>
                  </a:effectLst>
                  <a:latin typeface="Arial" charset="0"/>
                  <a:hlinkClick r:id="rId5"/>
                </a:rPr>
                <a:t>j.kadrmas@emd.wa.gov</a:t>
              </a:r>
              <a:r>
                <a:rPr lang="en-US" sz="1600" b="1" dirty="0" smtClean="0">
                  <a:effectLst>
                    <a:outerShdw blurRad="38100" dist="38100" dir="2700000" algn="tl">
                      <a:srgbClr val="000000">
                        <a:alpha val="43137"/>
                      </a:srgbClr>
                    </a:outerShdw>
                  </a:effectLst>
                  <a:latin typeface="Arial" charset="0"/>
                </a:rPr>
                <a:t> </a:t>
              </a:r>
              <a:endParaRPr lang="en-US" sz="1600" b="1" dirty="0">
                <a:effectLst>
                  <a:outerShdw blurRad="38100" dist="38100" dir="2700000" algn="tl">
                    <a:srgbClr val="000000">
                      <a:alpha val="43137"/>
                    </a:srgbClr>
                  </a:outerShdw>
                </a:effectLst>
                <a:latin typeface="Arial" charset="0"/>
              </a:endParaRPr>
            </a:p>
          </p:txBody>
        </p:sp>
      </p:grpSp>
      <p:sp>
        <p:nvSpPr>
          <p:cNvPr id="413703" name="Text Box 7"/>
          <p:cNvSpPr txBox="1">
            <a:spLocks noChangeArrowheads="1"/>
          </p:cNvSpPr>
          <p:nvPr/>
        </p:nvSpPr>
        <p:spPr bwMode="auto">
          <a:xfrm>
            <a:off x="733425" y="379413"/>
            <a:ext cx="7880350" cy="641350"/>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r>
              <a:rPr lang="en-US" sz="3600" b="1" dirty="0">
                <a:effectLst>
                  <a:outerShdw blurRad="38100" dist="38100" dir="2700000" algn="tl">
                    <a:srgbClr val="000000">
                      <a:alpha val="43137"/>
                    </a:srgbClr>
                  </a:outerShdw>
                </a:effectLst>
                <a:latin typeface="Arial" charset="0"/>
              </a:rPr>
              <a:t>Region 10 State NIMS Coordinators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ext Box 2"/>
          <p:cNvSpPr txBox="1">
            <a:spLocks noChangeArrowheads="1"/>
          </p:cNvSpPr>
          <p:nvPr/>
        </p:nvSpPr>
        <p:spPr bwMode="auto">
          <a:xfrm>
            <a:off x="2727325" y="1862138"/>
            <a:ext cx="4597734" cy="2677656"/>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r>
              <a:rPr lang="en-US" sz="2400" dirty="0">
                <a:effectLst>
                  <a:outerShdw blurRad="38100" dist="38100" dir="2700000" algn="tl">
                    <a:srgbClr val="000000">
                      <a:alpha val="43137"/>
                    </a:srgbClr>
                  </a:outerShdw>
                </a:effectLst>
                <a:latin typeface="Arial" pitchFamily="34" charset="0"/>
                <a:cs typeface="Arial" pitchFamily="34" charset="0"/>
              </a:rPr>
              <a:t>Questions or comments contact:</a:t>
            </a:r>
          </a:p>
          <a:p>
            <a:endParaRPr lang="en-US" sz="2400" dirty="0">
              <a:effectLst>
                <a:outerShdw blurRad="38100" dist="38100" dir="2700000" algn="tl">
                  <a:srgbClr val="000000">
                    <a:alpha val="43137"/>
                  </a:srgbClr>
                </a:outerShdw>
              </a:effectLst>
              <a:latin typeface="Arial" pitchFamily="34" charset="0"/>
              <a:cs typeface="Arial" pitchFamily="34" charset="0"/>
            </a:endParaRPr>
          </a:p>
          <a:p>
            <a:r>
              <a:rPr lang="en-US" sz="2400" dirty="0">
                <a:effectLst>
                  <a:outerShdw blurRad="38100" dist="38100" dir="2700000" algn="tl">
                    <a:srgbClr val="000000">
                      <a:alpha val="43137"/>
                    </a:srgbClr>
                  </a:outerShdw>
                </a:effectLst>
                <a:latin typeface="Arial" pitchFamily="34" charset="0"/>
                <a:cs typeface="Arial" pitchFamily="34" charset="0"/>
              </a:rPr>
              <a:t>Matthew P Bernard</a:t>
            </a:r>
          </a:p>
          <a:p>
            <a:r>
              <a:rPr lang="en-US" sz="2400" dirty="0">
                <a:effectLst>
                  <a:outerShdw blurRad="38100" dist="38100" dir="2700000" algn="tl">
                    <a:srgbClr val="000000">
                      <a:alpha val="43137"/>
                    </a:srgbClr>
                  </a:outerShdw>
                </a:effectLst>
                <a:latin typeface="Arial" pitchFamily="34" charset="0"/>
                <a:cs typeface="Arial" pitchFamily="34" charset="0"/>
              </a:rPr>
              <a:t>NIMS Coordinator </a:t>
            </a:r>
          </a:p>
          <a:p>
            <a:r>
              <a:rPr lang="en-US" sz="2400" dirty="0">
                <a:effectLst>
                  <a:outerShdw blurRad="38100" dist="38100" dir="2700000" algn="tl">
                    <a:srgbClr val="000000">
                      <a:alpha val="43137"/>
                    </a:srgbClr>
                  </a:outerShdw>
                </a:effectLst>
                <a:latin typeface="Arial" pitchFamily="34" charset="0"/>
                <a:cs typeface="Arial" pitchFamily="34" charset="0"/>
              </a:rPr>
              <a:t>FEMA Region X</a:t>
            </a:r>
          </a:p>
          <a:p>
            <a:r>
              <a:rPr lang="en-US" sz="2400" dirty="0">
                <a:effectLst>
                  <a:outerShdw blurRad="38100" dist="38100" dir="2700000" algn="tl">
                    <a:srgbClr val="000000">
                      <a:alpha val="43137"/>
                    </a:srgbClr>
                  </a:outerShdw>
                </a:effectLst>
                <a:latin typeface="Arial" pitchFamily="34" charset="0"/>
                <a:cs typeface="Arial" pitchFamily="34" charset="0"/>
              </a:rPr>
              <a:t>425-487-4634</a:t>
            </a:r>
          </a:p>
          <a:p>
            <a:r>
              <a:rPr lang="en-US" sz="2400" dirty="0">
                <a:effectLst>
                  <a:outerShdw blurRad="38100" dist="38100" dir="2700000" algn="tl">
                    <a:srgbClr val="000000">
                      <a:alpha val="43137"/>
                    </a:srgbClr>
                  </a:outerShdw>
                </a:effectLst>
                <a:latin typeface="Arial" pitchFamily="34" charset="0"/>
                <a:cs typeface="Arial" pitchFamily="34" charset="0"/>
              </a:rPr>
              <a:t>Matthew.bernard1@dhs.gov</a:t>
            </a:r>
          </a:p>
        </p:txBody>
      </p:sp>
      <p:pic>
        <p:nvPicPr>
          <p:cNvPr id="414723" name="Picture 15" descr="DHS_fema_4R"/>
          <p:cNvPicPr>
            <a:picLocks noChangeAspect="1" noChangeArrowheads="1"/>
          </p:cNvPicPr>
          <p:nvPr/>
        </p:nvPicPr>
        <p:blipFill>
          <a:blip r:embed="rId2" cstate="print"/>
          <a:srcRect/>
          <a:stretch>
            <a:fillRect/>
          </a:stretch>
        </p:blipFill>
        <p:spPr bwMode="auto">
          <a:xfrm>
            <a:off x="2286000" y="5029200"/>
            <a:ext cx="4495800" cy="16017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NRF Resource Center"/>
          <p:cNvPicPr>
            <a:picLocks noChangeAspect="1" noChangeArrowheads="1"/>
          </p:cNvPicPr>
          <p:nvPr/>
        </p:nvPicPr>
        <p:blipFill>
          <a:blip r:embed="rId3" cstate="print"/>
          <a:srcRect b="6668"/>
          <a:stretch>
            <a:fillRect/>
          </a:stretch>
        </p:blipFill>
        <p:spPr bwMode="auto">
          <a:xfrm>
            <a:off x="1476375" y="2590800"/>
            <a:ext cx="7362825" cy="3930650"/>
          </a:xfrm>
          <a:prstGeom prst="rect">
            <a:avLst/>
          </a:prstGeom>
          <a:noFill/>
          <a:ln w="25400">
            <a:solidFill>
              <a:schemeClr val="tx1"/>
            </a:solidFill>
            <a:miter lim="800000"/>
            <a:headEnd/>
            <a:tailEnd/>
          </a:ln>
        </p:spPr>
      </p:pic>
      <p:sp>
        <p:nvSpPr>
          <p:cNvPr id="27" name="Rectangle 26"/>
          <p:cNvSpPr/>
          <p:nvPr/>
        </p:nvSpPr>
        <p:spPr bwMode="auto">
          <a:xfrm>
            <a:off x="2747963" y="3532188"/>
            <a:ext cx="5875337" cy="2792412"/>
          </a:xfrm>
          <a:prstGeom prst="rect">
            <a:avLst/>
          </a:prstGeom>
          <a:solidFill>
            <a:srgbClr val="4583BB"/>
          </a:solidFill>
          <a:ln w="9525" cap="flat" cmpd="sng" algn="ctr">
            <a:solidFill>
              <a:schemeClr val="tx1"/>
            </a:solidFill>
            <a:prstDash val="solid"/>
            <a:round/>
            <a:headEnd type="none" w="med" len="med"/>
            <a:tailEnd type="none" w="med" len="med"/>
          </a:ln>
          <a:effectLst/>
        </p:spPr>
        <p:txBody>
          <a:bodyPr/>
          <a:lstStyle/>
          <a:p>
            <a:pPr>
              <a:defRPr/>
            </a:pPr>
            <a:endParaRPr lang="en-US" sz="2400">
              <a:effectLst>
                <a:outerShdw blurRad="38100" dist="38100" dir="2700000" algn="tl">
                  <a:srgbClr val="000000">
                    <a:alpha val="43137"/>
                  </a:srgbClr>
                </a:outerShdw>
              </a:effectLst>
              <a:latin typeface="Arial" charset="0"/>
            </a:endParaRPr>
          </a:p>
        </p:txBody>
      </p:sp>
      <p:sp>
        <p:nvSpPr>
          <p:cNvPr id="6148" name="Text Box 18"/>
          <p:cNvSpPr txBox="1">
            <a:spLocks noChangeArrowheads="1"/>
          </p:cNvSpPr>
          <p:nvPr/>
        </p:nvSpPr>
        <p:spPr bwMode="auto">
          <a:xfrm>
            <a:off x="4419600" y="1295400"/>
            <a:ext cx="3962400" cy="1035050"/>
          </a:xfrm>
          <a:prstGeom prst="rect">
            <a:avLst/>
          </a:prstGeom>
          <a:noFill/>
          <a:ln w="9525">
            <a:noFill/>
            <a:miter lim="800000"/>
            <a:headEnd/>
            <a:tailEnd/>
          </a:ln>
        </p:spPr>
        <p:txBody>
          <a:bodyPr>
            <a:spAutoFit/>
          </a:bodyPr>
          <a:lstStyle/>
          <a:p>
            <a:pPr>
              <a:lnSpc>
                <a:spcPct val="90000"/>
              </a:lnSpc>
              <a:spcBef>
                <a:spcPct val="40000"/>
              </a:spcBef>
              <a:buClr>
                <a:schemeClr val="tx1"/>
              </a:buClr>
              <a:buFont typeface="Wingdings" pitchFamily="2" charset="2"/>
              <a:buNone/>
            </a:pPr>
            <a:r>
              <a:rPr lang="en-US" sz="1700" b="1">
                <a:solidFill>
                  <a:srgbClr val="FF9999"/>
                </a:solidFill>
                <a:latin typeface="Arial" charset="0"/>
              </a:rPr>
              <a:t>Doctrine, organization, roles and responsibilities, response actions and planning requirements that guide national response</a:t>
            </a:r>
          </a:p>
        </p:txBody>
      </p:sp>
      <p:sp>
        <p:nvSpPr>
          <p:cNvPr id="73733" name="Rectangle 2"/>
          <p:cNvSpPr>
            <a:spLocks noGrp="1" noChangeArrowheads="1"/>
          </p:cNvSpPr>
          <p:nvPr>
            <p:ph type="title" idx="4294967295"/>
          </p:nvPr>
        </p:nvSpPr>
        <p:spPr>
          <a:xfrm>
            <a:off x="304800" y="228600"/>
            <a:ext cx="7469188" cy="762000"/>
          </a:xfrm>
          <a:solidFill>
            <a:schemeClr val="accent2"/>
          </a:solidFill>
        </p:spPr>
        <p:txBody>
          <a:bodyPr anchor="b"/>
          <a:lstStyle/>
          <a:p>
            <a:pPr eaLnBrk="1" hangingPunct="1">
              <a:defRPr/>
            </a:pPr>
            <a:r>
              <a:rPr lang="en-US" sz="3600" i="1" smtClean="0">
                <a:solidFill>
                  <a:schemeClr val="tx1"/>
                </a:solidFill>
                <a:latin typeface="Times New Roman" pitchFamily="18" charset="0"/>
              </a:rPr>
              <a:t>How the Framework is Organized</a:t>
            </a:r>
          </a:p>
        </p:txBody>
      </p:sp>
      <p:sp>
        <p:nvSpPr>
          <p:cNvPr id="6150" name="AutoShape 13"/>
          <p:cNvSpPr>
            <a:spLocks noChangeArrowheads="1"/>
          </p:cNvSpPr>
          <p:nvPr/>
        </p:nvSpPr>
        <p:spPr bwMode="auto">
          <a:xfrm>
            <a:off x="2933700" y="4987925"/>
            <a:ext cx="1878013" cy="558800"/>
          </a:xfrm>
          <a:prstGeom prst="roundRect">
            <a:avLst>
              <a:gd name="adj" fmla="val 16667"/>
            </a:avLst>
          </a:prstGeom>
          <a:solidFill>
            <a:srgbClr val="CCCCFF"/>
          </a:solidFill>
          <a:ln w="9525">
            <a:solidFill>
              <a:schemeClr val="tx1"/>
            </a:solidFill>
            <a:round/>
            <a:headEnd/>
            <a:tailEnd/>
          </a:ln>
        </p:spPr>
        <p:txBody>
          <a:bodyPr wrap="none" anchor="ctr"/>
          <a:lstStyle/>
          <a:p>
            <a:pPr algn="ctr"/>
            <a:r>
              <a:rPr lang="en-US" sz="1400" b="1">
                <a:solidFill>
                  <a:schemeClr val="accent2"/>
                </a:solidFill>
                <a:latin typeface="Arial" charset="0"/>
              </a:rPr>
              <a:t>Incident</a:t>
            </a:r>
          </a:p>
          <a:p>
            <a:pPr algn="ctr"/>
            <a:r>
              <a:rPr lang="en-US" sz="1400" b="1">
                <a:solidFill>
                  <a:schemeClr val="accent2"/>
                </a:solidFill>
                <a:latin typeface="Arial" charset="0"/>
              </a:rPr>
              <a:t>Annexes</a:t>
            </a:r>
          </a:p>
        </p:txBody>
      </p:sp>
      <p:sp>
        <p:nvSpPr>
          <p:cNvPr id="6154" name="Text Box 14"/>
          <p:cNvSpPr txBox="1">
            <a:spLocks noChangeArrowheads="1"/>
          </p:cNvSpPr>
          <p:nvPr/>
        </p:nvSpPr>
        <p:spPr bwMode="auto">
          <a:xfrm>
            <a:off x="4965700" y="5062538"/>
            <a:ext cx="3817938" cy="48895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en-US" sz="1300" b="1" dirty="0">
                <a:latin typeface="Arial" charset="0"/>
              </a:rPr>
              <a:t>Incident-specific applications of the Framework</a:t>
            </a:r>
          </a:p>
        </p:txBody>
      </p:sp>
      <p:sp>
        <p:nvSpPr>
          <p:cNvPr id="6152" name="AutoShape 12"/>
          <p:cNvSpPr>
            <a:spLocks noChangeArrowheads="1"/>
          </p:cNvSpPr>
          <p:nvPr/>
        </p:nvSpPr>
        <p:spPr bwMode="auto">
          <a:xfrm>
            <a:off x="2933700" y="4343400"/>
            <a:ext cx="1944688" cy="560388"/>
          </a:xfrm>
          <a:prstGeom prst="roundRect">
            <a:avLst>
              <a:gd name="adj" fmla="val 16667"/>
            </a:avLst>
          </a:prstGeom>
          <a:solidFill>
            <a:srgbClr val="FF9933"/>
          </a:solidFill>
          <a:ln w="9525">
            <a:solidFill>
              <a:schemeClr val="tx1"/>
            </a:solidFill>
            <a:round/>
            <a:headEnd/>
            <a:tailEnd/>
          </a:ln>
        </p:spPr>
        <p:txBody>
          <a:bodyPr wrap="none" anchor="ctr"/>
          <a:lstStyle/>
          <a:p>
            <a:pPr algn="ctr"/>
            <a:r>
              <a:rPr lang="en-US" sz="1400" b="1">
                <a:solidFill>
                  <a:schemeClr val="accent2"/>
                </a:solidFill>
                <a:latin typeface="Arial" charset="0"/>
              </a:rPr>
              <a:t>Support </a:t>
            </a:r>
          </a:p>
          <a:p>
            <a:pPr algn="ctr"/>
            <a:r>
              <a:rPr lang="en-US" sz="1400" b="1">
                <a:solidFill>
                  <a:schemeClr val="accent2"/>
                </a:solidFill>
                <a:latin typeface="Arial" charset="0"/>
              </a:rPr>
              <a:t>Annexes</a:t>
            </a:r>
          </a:p>
        </p:txBody>
      </p:sp>
      <p:sp>
        <p:nvSpPr>
          <p:cNvPr id="6169" name="Text Box 16"/>
          <p:cNvSpPr txBox="1">
            <a:spLocks noChangeArrowheads="1"/>
          </p:cNvSpPr>
          <p:nvPr/>
        </p:nvSpPr>
        <p:spPr bwMode="auto">
          <a:xfrm>
            <a:off x="4965700" y="4387850"/>
            <a:ext cx="3873500" cy="48895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en-US" sz="1300" b="1" dirty="0">
                <a:latin typeface="Arial" charset="0"/>
              </a:rPr>
              <a:t>Essential supporting aspects of the Federal response common to all incidents</a:t>
            </a:r>
          </a:p>
        </p:txBody>
      </p:sp>
      <p:sp>
        <p:nvSpPr>
          <p:cNvPr id="2" name="AutoShape 11"/>
          <p:cNvSpPr>
            <a:spLocks noChangeArrowheads="1"/>
          </p:cNvSpPr>
          <p:nvPr/>
        </p:nvSpPr>
        <p:spPr bwMode="auto">
          <a:xfrm>
            <a:off x="2933700" y="3690938"/>
            <a:ext cx="1943100" cy="558800"/>
          </a:xfrm>
          <a:prstGeom prst="roundRect">
            <a:avLst>
              <a:gd name="adj" fmla="val 16667"/>
            </a:avLst>
          </a:prstGeom>
          <a:solidFill>
            <a:srgbClr val="FFFF99"/>
          </a:solidFill>
          <a:ln w="12700">
            <a:solidFill>
              <a:schemeClr val="tx1"/>
            </a:solidFill>
            <a:round/>
            <a:headEnd/>
            <a:tailEnd/>
          </a:ln>
        </p:spPr>
        <p:txBody>
          <a:bodyPr wrap="none" anchor="ctr"/>
          <a:lstStyle/>
          <a:p>
            <a:pPr algn="ctr"/>
            <a:r>
              <a:rPr lang="en-US" sz="1300" b="1">
                <a:solidFill>
                  <a:schemeClr val="accent2"/>
                </a:solidFill>
                <a:latin typeface="Arial" charset="0"/>
              </a:rPr>
              <a:t>Emergency Support </a:t>
            </a:r>
          </a:p>
          <a:p>
            <a:pPr algn="ctr"/>
            <a:r>
              <a:rPr lang="en-US" sz="1300" b="1">
                <a:solidFill>
                  <a:schemeClr val="accent2"/>
                </a:solidFill>
                <a:latin typeface="Arial" charset="0"/>
              </a:rPr>
              <a:t>Function Annexes</a:t>
            </a:r>
          </a:p>
        </p:txBody>
      </p:sp>
      <p:sp>
        <p:nvSpPr>
          <p:cNvPr id="6157" name="Text Box 17"/>
          <p:cNvSpPr txBox="1">
            <a:spLocks noChangeArrowheads="1"/>
          </p:cNvSpPr>
          <p:nvPr/>
        </p:nvSpPr>
        <p:spPr bwMode="auto">
          <a:xfrm>
            <a:off x="4965700" y="3646488"/>
            <a:ext cx="3638550" cy="687387"/>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en-US" sz="1300" b="1" dirty="0">
                <a:latin typeface="Arial" charset="0"/>
              </a:rPr>
              <a:t>Mechanisms to group and provide Federal resources and capabilities to support State and local responders</a:t>
            </a:r>
          </a:p>
        </p:txBody>
      </p:sp>
      <p:sp>
        <p:nvSpPr>
          <p:cNvPr id="6156" name="AutoShape 14"/>
          <p:cNvSpPr>
            <a:spLocks noChangeArrowheads="1"/>
          </p:cNvSpPr>
          <p:nvPr/>
        </p:nvSpPr>
        <p:spPr bwMode="auto">
          <a:xfrm>
            <a:off x="2933700" y="5638800"/>
            <a:ext cx="1879600" cy="558800"/>
          </a:xfrm>
          <a:prstGeom prst="roundRect">
            <a:avLst>
              <a:gd name="adj" fmla="val 16667"/>
            </a:avLst>
          </a:prstGeom>
          <a:solidFill>
            <a:srgbClr val="66CCFF"/>
          </a:solidFill>
          <a:ln w="9525">
            <a:solidFill>
              <a:schemeClr val="tx1"/>
            </a:solidFill>
            <a:round/>
            <a:headEnd/>
            <a:tailEnd/>
          </a:ln>
        </p:spPr>
        <p:txBody>
          <a:bodyPr wrap="none" anchor="ctr"/>
          <a:lstStyle/>
          <a:p>
            <a:pPr algn="ctr"/>
            <a:r>
              <a:rPr lang="en-US" sz="1400" b="1">
                <a:solidFill>
                  <a:schemeClr val="accent2"/>
                </a:solidFill>
                <a:latin typeface="Arial" charset="0"/>
              </a:rPr>
              <a:t>Partner </a:t>
            </a:r>
            <a:br>
              <a:rPr lang="en-US" sz="1400" b="1">
                <a:solidFill>
                  <a:schemeClr val="accent2"/>
                </a:solidFill>
                <a:latin typeface="Arial" charset="0"/>
              </a:rPr>
            </a:br>
            <a:r>
              <a:rPr lang="en-US" sz="1400" b="1">
                <a:solidFill>
                  <a:schemeClr val="accent2"/>
                </a:solidFill>
                <a:latin typeface="Arial" charset="0"/>
              </a:rPr>
              <a:t>Guides</a:t>
            </a:r>
          </a:p>
        </p:txBody>
      </p:sp>
      <p:sp>
        <p:nvSpPr>
          <p:cNvPr id="3" name="Text Box 15"/>
          <p:cNvSpPr txBox="1">
            <a:spLocks noChangeArrowheads="1"/>
          </p:cNvSpPr>
          <p:nvPr/>
        </p:nvSpPr>
        <p:spPr bwMode="auto">
          <a:xfrm>
            <a:off x="6354763" y="5988050"/>
            <a:ext cx="2290762" cy="277813"/>
          </a:xfrm>
          <a:prstGeom prst="rect">
            <a:avLst/>
          </a:prstGeom>
          <a:noFill/>
          <a:ln w="9525">
            <a:noFill/>
            <a:miter lim="800000"/>
            <a:headEnd/>
            <a:tailEnd/>
          </a:ln>
        </p:spPr>
        <p:txBody>
          <a:bodyPr>
            <a:spAutoFit/>
          </a:bodyPr>
          <a:lstStyle/>
          <a:p>
            <a:pPr>
              <a:buFontTx/>
              <a:buChar char="•"/>
            </a:pPr>
            <a:endParaRPr lang="en-US" sz="1200">
              <a:solidFill>
                <a:srgbClr val="66CCFF"/>
              </a:solidFill>
              <a:latin typeface="Arial" charset="0"/>
            </a:endParaRPr>
          </a:p>
        </p:txBody>
      </p:sp>
      <p:sp>
        <p:nvSpPr>
          <p:cNvPr id="6167" name="Text Box 19"/>
          <p:cNvSpPr txBox="1">
            <a:spLocks noChangeArrowheads="1"/>
          </p:cNvSpPr>
          <p:nvPr/>
        </p:nvSpPr>
        <p:spPr bwMode="auto">
          <a:xfrm>
            <a:off x="4965700" y="5640388"/>
            <a:ext cx="3817938" cy="48895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en-US" sz="1300" b="1" dirty="0">
                <a:latin typeface="Arial" charset="0"/>
              </a:rPr>
              <a:t>Next level of detail in response actions tailored to the actionable entity  </a:t>
            </a:r>
          </a:p>
        </p:txBody>
      </p:sp>
      <p:sp>
        <p:nvSpPr>
          <p:cNvPr id="6159" name="Slide Number Placeholder 41"/>
          <p:cNvSpPr txBox="1">
            <a:spLocks noGrp="1"/>
          </p:cNvSpPr>
          <p:nvPr/>
        </p:nvSpPr>
        <p:spPr bwMode="black">
          <a:xfrm>
            <a:off x="8770938" y="6477000"/>
            <a:ext cx="449262" cy="260350"/>
          </a:xfrm>
          <a:prstGeom prst="rect">
            <a:avLst/>
          </a:prstGeom>
          <a:noFill/>
          <a:ln w="9525">
            <a:noFill/>
            <a:miter lim="800000"/>
            <a:headEnd/>
            <a:tailEnd/>
          </a:ln>
        </p:spPr>
        <p:txBody>
          <a:bodyPr anchor="b">
            <a:spAutoFit/>
          </a:bodyPr>
          <a:lstStyle/>
          <a:p>
            <a:fld id="{46767C27-4DA4-4ED4-8A99-3C41DAD578E4}" type="slidenum">
              <a:rPr lang="en-US" sz="1100">
                <a:solidFill>
                  <a:srgbClr val="FFFFFF"/>
                </a:solidFill>
                <a:latin typeface="Arial" charset="0"/>
              </a:rPr>
              <a:pPr/>
              <a:t>4</a:t>
            </a:fld>
            <a:endParaRPr lang="en-US" sz="1100">
              <a:solidFill>
                <a:srgbClr val="FFFFFF"/>
              </a:solidFill>
              <a:latin typeface="Arial" charset="0"/>
            </a:endParaRPr>
          </a:p>
        </p:txBody>
      </p:sp>
      <p:pic>
        <p:nvPicPr>
          <p:cNvPr id="31" name="Picture 6" descr="NRF Cover"/>
          <p:cNvPicPr>
            <a:picLocks noChangeAspect="1" noChangeArrowheads="1"/>
          </p:cNvPicPr>
          <p:nvPr/>
        </p:nvPicPr>
        <p:blipFill>
          <a:blip r:embed="rId4" cstate="print"/>
          <a:srcRect/>
          <a:stretch>
            <a:fillRect/>
          </a:stretch>
        </p:blipFill>
        <p:spPr bwMode="auto">
          <a:xfrm>
            <a:off x="20649" y="1007962"/>
            <a:ext cx="1331083" cy="1715832"/>
          </a:xfrm>
          <a:prstGeom prst="rect">
            <a:avLst/>
          </a:prstGeom>
          <a:no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grpSp>
        <p:nvGrpSpPr>
          <p:cNvPr id="4" name="Group 33"/>
          <p:cNvGrpSpPr>
            <a:grpSpLocks/>
          </p:cNvGrpSpPr>
          <p:nvPr/>
        </p:nvGrpSpPr>
        <p:grpSpPr bwMode="auto">
          <a:xfrm>
            <a:off x="2667000" y="1365250"/>
            <a:ext cx="1676400" cy="914400"/>
            <a:chOff x="3124200" y="1322696"/>
            <a:chExt cx="1676400" cy="914400"/>
          </a:xfrm>
        </p:grpSpPr>
        <p:sp>
          <p:nvSpPr>
            <p:cNvPr id="32" name="Pentagon 31"/>
            <p:cNvSpPr/>
            <p:nvPr/>
          </p:nvSpPr>
          <p:spPr bwMode="auto">
            <a:xfrm rot="10800000">
              <a:off x="3124200" y="1322696"/>
              <a:ext cx="1600200" cy="914400"/>
            </a:xfrm>
            <a:prstGeom prst="homePlate">
              <a:avLst>
                <a:gd name="adj" fmla="val 57463"/>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dirty="0">
                <a:latin typeface="Arial" charset="0"/>
              </a:endParaRPr>
            </a:p>
          </p:txBody>
        </p:sp>
        <p:sp>
          <p:nvSpPr>
            <p:cNvPr id="6164" name="TextBox 32"/>
            <p:cNvSpPr txBox="1">
              <a:spLocks noChangeArrowheads="1"/>
            </p:cNvSpPr>
            <p:nvPr/>
          </p:nvSpPr>
          <p:spPr bwMode="auto">
            <a:xfrm>
              <a:off x="3352800" y="1448109"/>
              <a:ext cx="1447800" cy="641350"/>
            </a:xfrm>
            <a:prstGeom prst="rect">
              <a:avLst/>
            </a:prstGeom>
            <a:noFill/>
            <a:ln w="9525">
              <a:noFill/>
              <a:miter lim="800000"/>
              <a:headEnd/>
              <a:tailEnd/>
            </a:ln>
          </p:spPr>
          <p:txBody>
            <a:bodyPr>
              <a:spAutoFit/>
            </a:bodyPr>
            <a:lstStyle/>
            <a:p>
              <a:pPr algn="ctr" eaLnBrk="1" hangingPunct="1"/>
              <a:r>
                <a:rPr lang="en-US">
                  <a:solidFill>
                    <a:schemeClr val="accent2"/>
                  </a:solidFill>
                  <a:latin typeface="Arial" charset="0"/>
                </a:rPr>
                <a:t>Core</a:t>
              </a:r>
              <a:r>
                <a:rPr lang="en-US">
                  <a:latin typeface="Arial" charset="0"/>
                </a:rPr>
                <a:t> Document</a:t>
              </a:r>
            </a:p>
          </p:txBody>
        </p:sp>
      </p:grpSp>
      <p:sp>
        <p:nvSpPr>
          <p:cNvPr id="6162" name="TextBox 19"/>
          <p:cNvSpPr txBox="1">
            <a:spLocks noChangeArrowheads="1"/>
          </p:cNvSpPr>
          <p:nvPr/>
        </p:nvSpPr>
        <p:spPr bwMode="auto">
          <a:xfrm>
            <a:off x="3581400" y="6550025"/>
            <a:ext cx="3124200" cy="304800"/>
          </a:xfrm>
          <a:prstGeom prst="rect">
            <a:avLst/>
          </a:prstGeom>
          <a:noFill/>
          <a:ln w="9525">
            <a:noFill/>
            <a:miter lim="800000"/>
            <a:headEnd/>
            <a:tailEnd/>
          </a:ln>
        </p:spPr>
        <p:txBody>
          <a:bodyPr>
            <a:spAutoFit/>
          </a:bodyPr>
          <a:lstStyle/>
          <a:p>
            <a:pPr algn="ctr" eaLnBrk="1" hangingPunct="1"/>
            <a:r>
              <a:rPr lang="en-US" sz="1400">
                <a:solidFill>
                  <a:schemeClr val="bg1"/>
                </a:solidFill>
                <a:latin typeface="Arial" charset="0"/>
              </a:rPr>
              <a:t>www.fema.gov/nrf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txBox="1">
            <a:spLocks noGrp="1" noChangeArrowheads="1"/>
          </p:cNvSpPr>
          <p:nvPr/>
        </p:nvSpPr>
        <p:spPr bwMode="black">
          <a:xfrm>
            <a:off x="8610600" y="6429375"/>
            <a:ext cx="457200" cy="260350"/>
          </a:xfrm>
          <a:prstGeom prst="rect">
            <a:avLst/>
          </a:prstGeom>
          <a:noFill/>
          <a:ln w="9525">
            <a:noFill/>
            <a:miter lim="800000"/>
            <a:headEnd/>
            <a:tailEnd/>
          </a:ln>
        </p:spPr>
        <p:txBody>
          <a:bodyPr anchor="b">
            <a:spAutoFit/>
          </a:bodyPr>
          <a:lstStyle/>
          <a:p>
            <a:fld id="{77E62A0B-E48A-4BAD-A966-68A6B73D6317}" type="slidenum">
              <a:rPr lang="en-US" sz="1100">
                <a:latin typeface="Arial" charset="0"/>
              </a:rPr>
              <a:pPr/>
              <a:t>5</a:t>
            </a:fld>
            <a:endParaRPr lang="en-US" sz="1100">
              <a:latin typeface="Arial" charset="0"/>
            </a:endParaRPr>
          </a:p>
        </p:txBody>
      </p:sp>
      <p:sp>
        <p:nvSpPr>
          <p:cNvPr id="14338" name="Rectangle 2"/>
          <p:cNvSpPr>
            <a:spLocks noChangeArrowheads="1"/>
          </p:cNvSpPr>
          <p:nvPr/>
        </p:nvSpPr>
        <p:spPr bwMode="black">
          <a:xfrm>
            <a:off x="381000" y="285750"/>
            <a:ext cx="8531225" cy="1009650"/>
          </a:xfrm>
          <a:prstGeom prst="rect">
            <a:avLst/>
          </a:prstGeom>
          <a:noFill/>
          <a:ln w="9525">
            <a:noFill/>
            <a:miter lim="800000"/>
            <a:headEnd/>
            <a:tailEnd/>
          </a:ln>
        </p:spPr>
        <p:txBody>
          <a:bodyPr lIns="0" tIns="0" rIns="0" bIns="0" anchor="ctr"/>
          <a:lstStyle/>
          <a:p>
            <a:pPr>
              <a:defRPr/>
            </a:pPr>
            <a:r>
              <a:rPr lang="en-US" sz="3600" i="1" dirty="0" smtClean="0">
                <a:latin typeface="+mj-lt"/>
              </a:rPr>
              <a:t>State, Tribal &amp; </a:t>
            </a:r>
            <a:r>
              <a:rPr lang="en-US" sz="3600" i="1" dirty="0">
                <a:latin typeface="+mj-lt"/>
              </a:rPr>
              <a:t>Local Leadership and the Framework</a:t>
            </a:r>
          </a:p>
        </p:txBody>
      </p:sp>
      <p:grpSp>
        <p:nvGrpSpPr>
          <p:cNvPr id="2" name="Group 17" descr="Puzzle pieces"/>
          <p:cNvGrpSpPr>
            <a:grpSpLocks/>
          </p:cNvGrpSpPr>
          <p:nvPr/>
        </p:nvGrpSpPr>
        <p:grpSpPr bwMode="auto">
          <a:xfrm>
            <a:off x="5715000" y="2667000"/>
            <a:ext cx="3048000" cy="2514600"/>
            <a:chOff x="5715000" y="3352800"/>
            <a:chExt cx="2971800" cy="2522537"/>
          </a:xfrm>
        </p:grpSpPr>
        <p:pic>
          <p:nvPicPr>
            <p:cNvPr id="7180" name="Picture 13" descr="FEMA Puzzle2"/>
            <p:cNvPicPr>
              <a:picLocks noChangeAspect="1" noChangeArrowheads="1"/>
            </p:cNvPicPr>
            <p:nvPr/>
          </p:nvPicPr>
          <p:blipFill>
            <a:blip r:embed="rId3" cstate="print"/>
            <a:srcRect/>
            <a:stretch>
              <a:fillRect/>
            </a:stretch>
          </p:blipFill>
          <p:spPr bwMode="auto">
            <a:xfrm>
              <a:off x="5715000" y="3352800"/>
              <a:ext cx="2971800" cy="2522537"/>
            </a:xfrm>
            <a:prstGeom prst="rect">
              <a:avLst/>
            </a:prstGeom>
            <a:noFill/>
            <a:ln w="9525">
              <a:noFill/>
              <a:miter lim="800000"/>
              <a:headEnd/>
              <a:tailEnd/>
            </a:ln>
          </p:spPr>
        </p:pic>
        <p:sp>
          <p:nvSpPr>
            <p:cNvPr id="7181" name="Text Box 14"/>
            <p:cNvSpPr txBox="1">
              <a:spLocks noChangeArrowheads="1"/>
            </p:cNvSpPr>
            <p:nvPr/>
          </p:nvSpPr>
          <p:spPr bwMode="auto">
            <a:xfrm>
              <a:off x="6618288" y="4387850"/>
              <a:ext cx="1033462" cy="433387"/>
            </a:xfrm>
            <a:prstGeom prst="rect">
              <a:avLst/>
            </a:prstGeom>
            <a:noFill/>
            <a:ln w="9525">
              <a:noFill/>
              <a:miter lim="800000"/>
              <a:headEnd/>
              <a:tailEnd/>
            </a:ln>
          </p:spPr>
          <p:txBody>
            <a:bodyPr>
              <a:spAutoFit/>
            </a:bodyPr>
            <a:lstStyle/>
            <a:p>
              <a:pPr algn="ctr">
                <a:lnSpc>
                  <a:spcPct val="80000"/>
                </a:lnSpc>
              </a:pPr>
              <a:r>
                <a:rPr lang="en-US" sz="2800" b="1" i="1">
                  <a:solidFill>
                    <a:srgbClr val="070000"/>
                  </a:solidFill>
                  <a:latin typeface="Arial" charset="0"/>
                </a:rPr>
                <a:t>NRF</a:t>
              </a:r>
            </a:p>
          </p:txBody>
        </p:sp>
        <p:sp>
          <p:nvSpPr>
            <p:cNvPr id="7182" name="Text Box 15"/>
            <p:cNvSpPr txBox="1">
              <a:spLocks noChangeArrowheads="1"/>
            </p:cNvSpPr>
            <p:nvPr/>
          </p:nvSpPr>
          <p:spPr bwMode="auto">
            <a:xfrm>
              <a:off x="5778500" y="3421062"/>
              <a:ext cx="1422400" cy="457200"/>
            </a:xfrm>
            <a:prstGeom prst="rect">
              <a:avLst/>
            </a:prstGeom>
            <a:noFill/>
            <a:ln w="9525">
              <a:noFill/>
              <a:miter lim="800000"/>
              <a:headEnd/>
              <a:tailEnd/>
            </a:ln>
          </p:spPr>
          <p:txBody>
            <a:bodyPr>
              <a:spAutoFit/>
            </a:bodyPr>
            <a:lstStyle/>
            <a:p>
              <a:r>
                <a:rPr lang="en-US" sz="1200" b="1">
                  <a:latin typeface="Arial" charset="0"/>
                </a:rPr>
                <a:t>State &amp; Tribal </a:t>
              </a:r>
            </a:p>
            <a:p>
              <a:r>
                <a:rPr lang="en-US" sz="1200" b="1">
                  <a:latin typeface="Arial" charset="0"/>
                </a:rPr>
                <a:t>Governments</a:t>
              </a:r>
            </a:p>
          </p:txBody>
        </p:sp>
        <p:sp>
          <p:nvSpPr>
            <p:cNvPr id="7183" name="Text Box 16"/>
            <p:cNvSpPr txBox="1">
              <a:spLocks noChangeArrowheads="1"/>
            </p:cNvSpPr>
            <p:nvPr/>
          </p:nvSpPr>
          <p:spPr bwMode="auto">
            <a:xfrm>
              <a:off x="7385050" y="3397250"/>
              <a:ext cx="1165225" cy="457200"/>
            </a:xfrm>
            <a:prstGeom prst="rect">
              <a:avLst/>
            </a:prstGeom>
            <a:noFill/>
            <a:ln w="9525">
              <a:noFill/>
              <a:miter lim="800000"/>
              <a:headEnd/>
              <a:tailEnd/>
            </a:ln>
          </p:spPr>
          <p:txBody>
            <a:bodyPr wrap="none">
              <a:spAutoFit/>
            </a:bodyPr>
            <a:lstStyle/>
            <a:p>
              <a:pPr algn="r"/>
              <a:r>
                <a:rPr lang="en-US" sz="1200" b="1">
                  <a:latin typeface="Arial" charset="0"/>
                </a:rPr>
                <a:t>Local</a:t>
              </a:r>
            </a:p>
            <a:p>
              <a:pPr algn="r"/>
              <a:r>
                <a:rPr lang="en-US" sz="1200" b="1">
                  <a:latin typeface="Arial" charset="0"/>
                </a:rPr>
                <a:t>Governments</a:t>
              </a:r>
            </a:p>
          </p:txBody>
        </p:sp>
        <p:sp>
          <p:nvSpPr>
            <p:cNvPr id="7184" name="Text Box 17"/>
            <p:cNvSpPr txBox="1">
              <a:spLocks noChangeArrowheads="1"/>
            </p:cNvSpPr>
            <p:nvPr/>
          </p:nvSpPr>
          <p:spPr bwMode="auto">
            <a:xfrm>
              <a:off x="5778500" y="5267325"/>
              <a:ext cx="1081088" cy="457200"/>
            </a:xfrm>
            <a:prstGeom prst="rect">
              <a:avLst/>
            </a:prstGeom>
            <a:noFill/>
            <a:ln w="9525">
              <a:noFill/>
              <a:miter lim="800000"/>
              <a:headEnd/>
              <a:tailEnd/>
            </a:ln>
          </p:spPr>
          <p:txBody>
            <a:bodyPr wrap="none">
              <a:spAutoFit/>
            </a:bodyPr>
            <a:lstStyle/>
            <a:p>
              <a:r>
                <a:rPr lang="en-US" sz="1200" b="1">
                  <a:latin typeface="Arial" charset="0"/>
                </a:rPr>
                <a:t>Federal</a:t>
              </a:r>
            </a:p>
            <a:p>
              <a:r>
                <a:rPr lang="en-US" sz="1200" b="1">
                  <a:latin typeface="Arial" charset="0"/>
                </a:rPr>
                <a:t>Government</a:t>
              </a:r>
            </a:p>
          </p:txBody>
        </p:sp>
        <p:sp>
          <p:nvSpPr>
            <p:cNvPr id="7185" name="Text Box 18"/>
            <p:cNvSpPr txBox="1">
              <a:spLocks noChangeArrowheads="1"/>
            </p:cNvSpPr>
            <p:nvPr/>
          </p:nvSpPr>
          <p:spPr bwMode="auto">
            <a:xfrm>
              <a:off x="7234238" y="5145087"/>
              <a:ext cx="1381125" cy="639763"/>
            </a:xfrm>
            <a:prstGeom prst="rect">
              <a:avLst/>
            </a:prstGeom>
            <a:noFill/>
            <a:ln w="9525">
              <a:noFill/>
              <a:miter lim="800000"/>
              <a:headEnd/>
              <a:tailEnd/>
            </a:ln>
          </p:spPr>
          <p:txBody>
            <a:bodyPr>
              <a:spAutoFit/>
            </a:bodyPr>
            <a:lstStyle/>
            <a:p>
              <a:pPr algn="r"/>
              <a:r>
                <a:rPr lang="en-US" sz="1200" b="1" dirty="0">
                  <a:latin typeface="Arial" charset="0"/>
                </a:rPr>
                <a:t>     Private Sector </a:t>
              </a:r>
            </a:p>
            <a:p>
              <a:pPr algn="r"/>
              <a:r>
                <a:rPr lang="en-US" sz="1200" b="1" dirty="0">
                  <a:latin typeface="Arial" charset="0"/>
                </a:rPr>
                <a:t>&amp; NGO</a:t>
              </a:r>
            </a:p>
          </p:txBody>
        </p:sp>
      </p:grpSp>
      <p:sp>
        <p:nvSpPr>
          <p:cNvPr id="61462" name="Text Box 22"/>
          <p:cNvSpPr txBox="1">
            <a:spLocks noChangeArrowheads="1"/>
          </p:cNvSpPr>
          <p:nvPr/>
        </p:nvSpPr>
        <p:spPr bwMode="auto">
          <a:xfrm>
            <a:off x="304800" y="1371600"/>
            <a:ext cx="8583304" cy="307777"/>
          </a:xfrm>
          <a:prstGeom prst="rect">
            <a:avLst/>
          </a:prstGeom>
          <a:gradFill rotWithShape="1">
            <a:gsLst>
              <a:gs pos="0">
                <a:srgbClr val="66FFFF">
                  <a:gamma/>
                  <a:shade val="70196"/>
                  <a:invGamma/>
                  <a:alpha val="75000"/>
                </a:srgbClr>
              </a:gs>
              <a:gs pos="50000">
                <a:srgbClr val="66FFFF">
                  <a:alpha val="78000"/>
                </a:srgbClr>
              </a:gs>
              <a:gs pos="100000">
                <a:srgbClr val="66FFFF">
                  <a:gamma/>
                  <a:shade val="70196"/>
                  <a:invGamma/>
                  <a:alpha val="75000"/>
                </a:srgbClr>
              </a:gs>
            </a:gsLst>
            <a:lin ang="5400000" scaled="1"/>
          </a:gradFill>
          <a:ln w="57150" cmpd="thickThin">
            <a:solidFill>
              <a:srgbClr val="3399FF"/>
            </a:solidFill>
            <a:miter lim="800000"/>
            <a:headEnd/>
            <a:tailEnd/>
          </a:ln>
          <a:effectLst/>
        </p:spPr>
        <p:txBody>
          <a:bodyPr lIns="0" rIns="0">
            <a:spAutoFit/>
          </a:bodyPr>
          <a:lstStyle/>
          <a:p>
            <a:pPr algn="ctr">
              <a:defRPr/>
            </a:pPr>
            <a:r>
              <a:rPr lang="en-US" sz="1400">
                <a:latin typeface="Arial Black" pitchFamily="34" charset="0"/>
              </a:rPr>
              <a:t>Effective, unified national response requires layered, mutually supporting capabilities</a:t>
            </a:r>
          </a:p>
        </p:txBody>
      </p:sp>
      <p:sp>
        <p:nvSpPr>
          <p:cNvPr id="7176" name="Text Box 23"/>
          <p:cNvSpPr txBox="1">
            <a:spLocks noChangeArrowheads="1"/>
          </p:cNvSpPr>
          <p:nvPr/>
        </p:nvSpPr>
        <p:spPr bwMode="auto">
          <a:xfrm>
            <a:off x="304800" y="3429000"/>
            <a:ext cx="5562600" cy="1754326"/>
          </a:xfrm>
          <a:prstGeom prst="rect">
            <a:avLst/>
          </a:prstGeom>
          <a:noFill/>
          <a:ln w="9525">
            <a:noFill/>
            <a:miter lim="800000"/>
            <a:headEnd/>
            <a:tailEnd/>
          </a:ln>
        </p:spPr>
        <p:txBody>
          <a:bodyPr wrap="square">
            <a:spAutoFit/>
          </a:bodyPr>
          <a:lstStyle/>
          <a:p>
            <a:pPr>
              <a:buFont typeface="Wingdings" pitchFamily="2" charset="2"/>
              <a:buChar char="§"/>
            </a:pPr>
            <a:r>
              <a:rPr lang="en-US" b="1" dirty="0" smtClean="0">
                <a:latin typeface="Arial" charset="0"/>
              </a:rPr>
              <a:t>  </a:t>
            </a:r>
            <a:r>
              <a:rPr lang="en-US" b="1" u="sng" dirty="0" smtClean="0">
                <a:latin typeface="Arial" charset="0"/>
              </a:rPr>
              <a:t>Indian </a:t>
            </a:r>
            <a:r>
              <a:rPr lang="en-US" b="1" u="sng" dirty="0" smtClean="0"/>
              <a:t>Tribes</a:t>
            </a:r>
            <a:r>
              <a:rPr lang="en-US" sz="1600" b="1" dirty="0" smtClean="0"/>
              <a:t>.  </a:t>
            </a:r>
            <a:r>
              <a:rPr lang="en-US" dirty="0" smtClean="0"/>
              <a:t>Tribes are sovereign  entities.  The tribal leader is responsible for the public safety and welfare of The people of that tribe.  As authorized by tribal government, the tribal leader is responsible for  Coordinating tribal resources, working within the tribal legal framework, negotiate mutual aid and</a:t>
            </a:r>
          </a:p>
        </p:txBody>
      </p:sp>
      <p:sp>
        <p:nvSpPr>
          <p:cNvPr id="7177" name="Text Box 23"/>
          <p:cNvSpPr txBox="1">
            <a:spLocks noChangeArrowheads="1"/>
          </p:cNvSpPr>
          <p:nvPr/>
        </p:nvSpPr>
        <p:spPr bwMode="auto">
          <a:xfrm>
            <a:off x="152400" y="1905000"/>
            <a:ext cx="5791200" cy="366713"/>
          </a:xfrm>
          <a:prstGeom prst="rect">
            <a:avLst/>
          </a:prstGeom>
          <a:noFill/>
          <a:ln w="9525">
            <a:noFill/>
            <a:miter lim="800000"/>
            <a:headEnd/>
            <a:tailEnd/>
          </a:ln>
        </p:spPr>
        <p:txBody>
          <a:bodyPr>
            <a:spAutoFit/>
          </a:bodyPr>
          <a:lstStyle/>
          <a:p>
            <a:pPr marL="338138" indent="-219075">
              <a:spcBef>
                <a:spcPts val="600"/>
              </a:spcBef>
              <a:buFont typeface="Wingdings" pitchFamily="2" charset="2"/>
              <a:buChar char="§"/>
            </a:pPr>
            <a:endParaRPr lang="en-US">
              <a:latin typeface="Arial" charset="0"/>
            </a:endParaRPr>
          </a:p>
        </p:txBody>
      </p:sp>
      <p:sp>
        <p:nvSpPr>
          <p:cNvPr id="7178" name="Text Box 23"/>
          <p:cNvSpPr txBox="1">
            <a:spLocks noChangeArrowheads="1"/>
          </p:cNvSpPr>
          <p:nvPr/>
        </p:nvSpPr>
        <p:spPr bwMode="auto">
          <a:xfrm>
            <a:off x="228600" y="1676400"/>
            <a:ext cx="8643937" cy="1846659"/>
          </a:xfrm>
          <a:prstGeom prst="rect">
            <a:avLst/>
          </a:prstGeom>
          <a:noFill/>
          <a:ln w="9525">
            <a:noFill/>
            <a:miter lim="800000"/>
            <a:headEnd/>
            <a:tailEnd/>
          </a:ln>
        </p:spPr>
        <p:txBody>
          <a:bodyPr>
            <a:spAutoFit/>
          </a:bodyPr>
          <a:lstStyle/>
          <a:p>
            <a:pPr marL="233363" indent="-233363" eaLnBrk="1" hangingPunct="1">
              <a:buFont typeface="Wingdings" pitchFamily="2" charset="2"/>
              <a:buChar char="§"/>
            </a:pPr>
            <a:r>
              <a:rPr lang="en-US" b="1" u="sng" dirty="0" smtClean="0">
                <a:latin typeface="Arial" charset="0"/>
              </a:rPr>
              <a:t>States</a:t>
            </a:r>
            <a:r>
              <a:rPr lang="en-US" b="1" dirty="0" smtClean="0">
                <a:latin typeface="Arial" charset="0"/>
              </a:rPr>
              <a:t> </a:t>
            </a:r>
            <a:r>
              <a:rPr lang="en-US" dirty="0">
                <a:latin typeface="Arial" charset="0"/>
              </a:rPr>
              <a:t>are sovereign entities, and the Governor has responsibility for public safety and welfare; States are the main players in coordinating resources and capabilities and obtaining support from other States and the Federal government</a:t>
            </a:r>
          </a:p>
          <a:p>
            <a:pPr marL="690563" lvl="1" indent="-233363">
              <a:buFont typeface="Wingdings" pitchFamily="2" charset="2"/>
              <a:buChar char="§"/>
            </a:pPr>
            <a:r>
              <a:rPr lang="en-US" sz="1500" dirty="0">
                <a:latin typeface="Arial" charset="0"/>
              </a:rPr>
              <a:t>Governor</a:t>
            </a:r>
          </a:p>
          <a:p>
            <a:pPr marL="690563" lvl="1" indent="-233363">
              <a:buFont typeface="Wingdings" pitchFamily="2" charset="2"/>
              <a:buChar char="§"/>
            </a:pPr>
            <a:r>
              <a:rPr lang="en-US" sz="1500" dirty="0">
                <a:latin typeface="Arial" charset="0"/>
              </a:rPr>
              <a:t>Homeland Security Advisor</a:t>
            </a:r>
          </a:p>
          <a:p>
            <a:pPr marL="690563" lvl="1" indent="-233363">
              <a:buFont typeface="Wingdings" pitchFamily="2" charset="2"/>
              <a:buChar char="§"/>
            </a:pPr>
            <a:r>
              <a:rPr lang="en-US" sz="1500" dirty="0">
                <a:latin typeface="Arial" charset="0"/>
              </a:rPr>
              <a:t>Director State Emergency Management Agency</a:t>
            </a:r>
          </a:p>
          <a:p>
            <a:pPr marL="690563" lvl="1" indent="-233363">
              <a:buFont typeface="Wingdings" pitchFamily="2" charset="2"/>
              <a:buChar char="§"/>
            </a:pPr>
            <a:r>
              <a:rPr lang="en-US" sz="1500" dirty="0">
                <a:latin typeface="Arial" charset="0"/>
              </a:rPr>
              <a:t>State Coordinating Officer</a:t>
            </a:r>
          </a:p>
        </p:txBody>
      </p:sp>
      <p:pic>
        <p:nvPicPr>
          <p:cNvPr id="7179" name="Picture 7" descr="DHS_GrayTypeLogo"/>
          <p:cNvPicPr>
            <a:picLocks noChangeAspect="1" noChangeArrowheads="1"/>
          </p:cNvPicPr>
          <p:nvPr/>
        </p:nvPicPr>
        <p:blipFill>
          <a:blip r:embed="rId4" cstate="print"/>
          <a:srcRect/>
          <a:stretch>
            <a:fillRect/>
          </a:stretch>
        </p:blipFill>
        <p:spPr bwMode="auto">
          <a:xfrm>
            <a:off x="0" y="6261100"/>
            <a:ext cx="2057400" cy="596900"/>
          </a:xfrm>
          <a:prstGeom prst="rect">
            <a:avLst/>
          </a:prstGeom>
          <a:noFill/>
          <a:ln w="9525">
            <a:noFill/>
            <a:miter lim="800000"/>
            <a:headEnd/>
            <a:tailEnd/>
          </a:ln>
        </p:spPr>
      </p:pic>
      <p:sp>
        <p:nvSpPr>
          <p:cNvPr id="16" name="TextBox 15"/>
          <p:cNvSpPr txBox="1"/>
          <p:nvPr/>
        </p:nvSpPr>
        <p:spPr>
          <a:xfrm>
            <a:off x="0" y="5029200"/>
            <a:ext cx="8610600" cy="1661993"/>
          </a:xfrm>
          <a:prstGeom prst="rect">
            <a:avLst/>
          </a:prstGeom>
          <a:noFill/>
        </p:spPr>
        <p:txBody>
          <a:bodyPr wrap="square" rtlCol="0">
            <a:spAutoFit/>
          </a:bodyPr>
          <a:lstStyle/>
          <a:p>
            <a:pPr marL="282575"/>
            <a:r>
              <a:rPr lang="en-US" dirty="0" smtClean="0"/>
              <a:t>assistance from other tribes or jurisdictions and communicate to the tribal community.  The tribal leader can also request assistance from;</a:t>
            </a:r>
          </a:p>
          <a:p>
            <a:pPr marL="515938">
              <a:buFont typeface="Wingdings" pitchFamily="2" charset="2"/>
              <a:buChar char="§"/>
            </a:pPr>
            <a:r>
              <a:rPr lang="en-US" sz="1500" dirty="0" smtClean="0"/>
              <a:t>  The Governor of the state to the Federal Government under the Stafford Act</a:t>
            </a:r>
          </a:p>
          <a:p>
            <a:pPr marL="739775" indent="-223838">
              <a:buFont typeface="Wingdings" pitchFamily="2" charset="2"/>
              <a:buChar char="§"/>
            </a:pPr>
            <a:r>
              <a:rPr lang="en-US" sz="1500" dirty="0" smtClean="0"/>
              <a:t>Directly from the Federal Government under the Stafford act once the state  governor has requested a presidential declaration on behalf of the tribes.</a:t>
            </a:r>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0"/>
            <a:ext cx="8534400" cy="3978012"/>
          </a:xfrm>
          <a:prstGeom prst="rect">
            <a:avLst/>
          </a:prstGeom>
        </p:spPr>
        <p:txBody>
          <a:bodyPr wrap="square">
            <a:spAutoFit/>
          </a:bodyPr>
          <a:lstStyle/>
          <a:p>
            <a:endParaRPr lang="en-US" b="1" dirty="0" smtClean="0"/>
          </a:p>
          <a:p>
            <a:endParaRPr lang="en-US" b="1" dirty="0" smtClean="0"/>
          </a:p>
          <a:p>
            <a:endParaRPr lang="en-US" b="1" dirty="0" smtClean="0"/>
          </a:p>
          <a:p>
            <a:pPr marL="338138" indent="-219075">
              <a:spcBef>
                <a:spcPts val="1200"/>
              </a:spcBef>
              <a:spcAft>
                <a:spcPts val="300"/>
              </a:spcAft>
              <a:buFont typeface="Wingdings" pitchFamily="2" charset="2"/>
              <a:buChar char="§"/>
            </a:pPr>
            <a:r>
              <a:rPr lang="en-US" b="1" u="sng" dirty="0" smtClean="0">
                <a:latin typeface="Arial" charset="0"/>
              </a:rPr>
              <a:t>Local officials</a:t>
            </a:r>
            <a:r>
              <a:rPr lang="en-US" dirty="0" smtClean="0">
                <a:latin typeface="Arial" charset="0"/>
              </a:rPr>
              <a:t> have primary responsibility for community preparedness and response</a:t>
            </a:r>
          </a:p>
          <a:p>
            <a:pPr marL="795338" lvl="1" indent="-219075">
              <a:buFont typeface="Wingdings" pitchFamily="2" charset="2"/>
              <a:buChar char="§"/>
            </a:pPr>
            <a:r>
              <a:rPr lang="en-US" sz="1500" dirty="0" smtClean="0">
                <a:latin typeface="Arial" charset="0"/>
              </a:rPr>
              <a:t>Elected/Appointed Officials (Mayor)</a:t>
            </a:r>
          </a:p>
          <a:p>
            <a:pPr marL="795338" lvl="1" indent="-219075">
              <a:buFont typeface="Wingdings" pitchFamily="2" charset="2"/>
              <a:buChar char="§"/>
            </a:pPr>
            <a:r>
              <a:rPr lang="en-US" sz="1500" dirty="0" smtClean="0">
                <a:latin typeface="Arial" charset="0"/>
              </a:rPr>
              <a:t>Emergency Manager</a:t>
            </a:r>
          </a:p>
          <a:p>
            <a:pPr marL="795338" lvl="1" indent="-219075">
              <a:buFont typeface="Wingdings" pitchFamily="2" charset="2"/>
              <a:buChar char="§"/>
            </a:pPr>
            <a:r>
              <a:rPr lang="en-US" sz="1500" dirty="0" smtClean="0">
                <a:latin typeface="Arial" charset="0"/>
              </a:rPr>
              <a:t>Public Safety Officials</a:t>
            </a:r>
          </a:p>
          <a:p>
            <a:pPr marL="795338" lvl="1" indent="-219075">
              <a:buFont typeface="Wingdings" pitchFamily="2" charset="2"/>
              <a:buChar char="§"/>
            </a:pPr>
            <a:endParaRPr lang="en-US" sz="1500" dirty="0" smtClean="0">
              <a:latin typeface="Arial" charset="0"/>
            </a:endParaRPr>
          </a:p>
          <a:p>
            <a:pPr marL="338138" indent="-219075">
              <a:buFont typeface="Wingdings" pitchFamily="2" charset="2"/>
              <a:buChar char="§"/>
            </a:pPr>
            <a:r>
              <a:rPr lang="en-US" b="1" u="sng" dirty="0" smtClean="0">
                <a:latin typeface="Arial" charset="0"/>
              </a:rPr>
              <a:t>Individuals and Households</a:t>
            </a:r>
            <a:r>
              <a:rPr lang="en-US" dirty="0" smtClean="0">
                <a:latin typeface="Arial" charset="0"/>
              </a:rPr>
              <a:t> are key starting </a:t>
            </a:r>
          </a:p>
          <a:p>
            <a:pPr marL="338138" indent="1588"/>
            <a:r>
              <a:rPr lang="en-US" dirty="0" smtClean="0">
                <a:latin typeface="Arial" charset="0"/>
              </a:rPr>
              <a:t>points for emergency preparedness and support </a:t>
            </a:r>
          </a:p>
          <a:p>
            <a:pPr marL="338138" indent="1588"/>
            <a:r>
              <a:rPr lang="en-US" dirty="0" smtClean="0">
                <a:latin typeface="Arial" charset="0"/>
              </a:rPr>
              <a:t>community efforts </a:t>
            </a:r>
          </a:p>
          <a:p>
            <a:endParaRPr lang="en-US" b="1" dirty="0" smtClean="0"/>
          </a:p>
          <a:p>
            <a:endParaRPr lang="en-US" b="1" dirty="0" smtClean="0"/>
          </a:p>
        </p:txBody>
      </p:sp>
      <p:grpSp>
        <p:nvGrpSpPr>
          <p:cNvPr id="3" name="Group 13" descr="Puzzle pieces"/>
          <p:cNvGrpSpPr>
            <a:grpSpLocks/>
          </p:cNvGrpSpPr>
          <p:nvPr/>
        </p:nvGrpSpPr>
        <p:grpSpPr bwMode="auto">
          <a:xfrm>
            <a:off x="5715000" y="3048000"/>
            <a:ext cx="2971800" cy="2522538"/>
            <a:chOff x="5715000" y="3352800"/>
            <a:chExt cx="2971800" cy="2522537"/>
          </a:xfrm>
        </p:grpSpPr>
        <p:pic>
          <p:nvPicPr>
            <p:cNvPr id="4" name="Picture 13" descr="FEMA Puzzle2"/>
            <p:cNvPicPr>
              <a:picLocks noChangeAspect="1" noChangeArrowheads="1"/>
            </p:cNvPicPr>
            <p:nvPr/>
          </p:nvPicPr>
          <p:blipFill>
            <a:blip r:embed="rId3" cstate="print"/>
            <a:srcRect/>
            <a:stretch>
              <a:fillRect/>
            </a:stretch>
          </p:blipFill>
          <p:spPr bwMode="auto">
            <a:xfrm>
              <a:off x="5715000" y="3352800"/>
              <a:ext cx="2971800" cy="2522537"/>
            </a:xfrm>
            <a:prstGeom prst="rect">
              <a:avLst/>
            </a:prstGeom>
            <a:noFill/>
            <a:ln w="9525">
              <a:noFill/>
              <a:miter lim="800000"/>
              <a:headEnd/>
              <a:tailEnd/>
            </a:ln>
          </p:spPr>
        </p:pic>
        <p:sp>
          <p:nvSpPr>
            <p:cNvPr id="5" name="Text Box 14"/>
            <p:cNvSpPr txBox="1">
              <a:spLocks noChangeArrowheads="1"/>
            </p:cNvSpPr>
            <p:nvPr/>
          </p:nvSpPr>
          <p:spPr bwMode="auto">
            <a:xfrm>
              <a:off x="6618288" y="4387850"/>
              <a:ext cx="1033462" cy="433387"/>
            </a:xfrm>
            <a:prstGeom prst="rect">
              <a:avLst/>
            </a:prstGeom>
            <a:noFill/>
            <a:ln w="9525">
              <a:noFill/>
              <a:miter lim="800000"/>
              <a:headEnd/>
              <a:tailEnd/>
            </a:ln>
          </p:spPr>
          <p:txBody>
            <a:bodyPr>
              <a:spAutoFit/>
            </a:bodyPr>
            <a:lstStyle/>
            <a:p>
              <a:pPr algn="ctr">
                <a:lnSpc>
                  <a:spcPct val="80000"/>
                </a:lnSpc>
              </a:pPr>
              <a:r>
                <a:rPr lang="en-US" sz="2800" b="1" i="1">
                  <a:solidFill>
                    <a:srgbClr val="070000"/>
                  </a:solidFill>
                  <a:latin typeface="Arial" charset="0"/>
                </a:rPr>
                <a:t>NRF</a:t>
              </a:r>
            </a:p>
          </p:txBody>
        </p:sp>
        <p:sp>
          <p:nvSpPr>
            <p:cNvPr id="6" name="Text Box 15"/>
            <p:cNvSpPr txBox="1">
              <a:spLocks noChangeArrowheads="1"/>
            </p:cNvSpPr>
            <p:nvPr/>
          </p:nvSpPr>
          <p:spPr bwMode="auto">
            <a:xfrm>
              <a:off x="5778500" y="3421062"/>
              <a:ext cx="1422400" cy="457200"/>
            </a:xfrm>
            <a:prstGeom prst="rect">
              <a:avLst/>
            </a:prstGeom>
            <a:noFill/>
            <a:ln w="9525">
              <a:noFill/>
              <a:miter lim="800000"/>
              <a:headEnd/>
              <a:tailEnd/>
            </a:ln>
          </p:spPr>
          <p:txBody>
            <a:bodyPr>
              <a:spAutoFit/>
            </a:bodyPr>
            <a:lstStyle/>
            <a:p>
              <a:r>
                <a:rPr lang="en-US" sz="1200" b="1">
                  <a:latin typeface="Arial" charset="0"/>
                </a:rPr>
                <a:t>State &amp; Tribal </a:t>
              </a:r>
            </a:p>
            <a:p>
              <a:r>
                <a:rPr lang="en-US" sz="1200" b="1">
                  <a:latin typeface="Arial" charset="0"/>
                </a:rPr>
                <a:t>Governments</a:t>
              </a:r>
            </a:p>
          </p:txBody>
        </p:sp>
        <p:sp>
          <p:nvSpPr>
            <p:cNvPr id="7" name="Text Box 16"/>
            <p:cNvSpPr txBox="1">
              <a:spLocks noChangeArrowheads="1"/>
            </p:cNvSpPr>
            <p:nvPr/>
          </p:nvSpPr>
          <p:spPr bwMode="auto">
            <a:xfrm>
              <a:off x="7385050" y="3397250"/>
              <a:ext cx="1165225" cy="457200"/>
            </a:xfrm>
            <a:prstGeom prst="rect">
              <a:avLst/>
            </a:prstGeom>
            <a:noFill/>
            <a:ln w="9525">
              <a:noFill/>
              <a:miter lim="800000"/>
              <a:headEnd/>
              <a:tailEnd/>
            </a:ln>
          </p:spPr>
          <p:txBody>
            <a:bodyPr wrap="none">
              <a:spAutoFit/>
            </a:bodyPr>
            <a:lstStyle/>
            <a:p>
              <a:pPr algn="r"/>
              <a:r>
                <a:rPr lang="en-US" sz="1200" b="1">
                  <a:latin typeface="Arial" charset="0"/>
                </a:rPr>
                <a:t>Local</a:t>
              </a:r>
            </a:p>
            <a:p>
              <a:pPr algn="r"/>
              <a:r>
                <a:rPr lang="en-US" sz="1200" b="1">
                  <a:latin typeface="Arial" charset="0"/>
                </a:rPr>
                <a:t>Governments</a:t>
              </a:r>
            </a:p>
          </p:txBody>
        </p:sp>
        <p:sp>
          <p:nvSpPr>
            <p:cNvPr id="8" name="Text Box 17"/>
            <p:cNvSpPr txBox="1">
              <a:spLocks noChangeArrowheads="1"/>
            </p:cNvSpPr>
            <p:nvPr/>
          </p:nvSpPr>
          <p:spPr bwMode="auto">
            <a:xfrm>
              <a:off x="5778500" y="5267325"/>
              <a:ext cx="1081088" cy="457200"/>
            </a:xfrm>
            <a:prstGeom prst="rect">
              <a:avLst/>
            </a:prstGeom>
            <a:noFill/>
            <a:ln w="9525">
              <a:noFill/>
              <a:miter lim="800000"/>
              <a:headEnd/>
              <a:tailEnd/>
            </a:ln>
          </p:spPr>
          <p:txBody>
            <a:bodyPr wrap="none">
              <a:spAutoFit/>
            </a:bodyPr>
            <a:lstStyle/>
            <a:p>
              <a:r>
                <a:rPr lang="en-US" sz="1200" b="1">
                  <a:latin typeface="Arial" charset="0"/>
                </a:rPr>
                <a:t>Federal</a:t>
              </a:r>
            </a:p>
            <a:p>
              <a:r>
                <a:rPr lang="en-US" sz="1200" b="1">
                  <a:latin typeface="Arial" charset="0"/>
                </a:rPr>
                <a:t>Government</a:t>
              </a:r>
            </a:p>
          </p:txBody>
        </p:sp>
        <p:sp>
          <p:nvSpPr>
            <p:cNvPr id="9" name="Text Box 18"/>
            <p:cNvSpPr txBox="1">
              <a:spLocks noChangeArrowheads="1"/>
            </p:cNvSpPr>
            <p:nvPr/>
          </p:nvSpPr>
          <p:spPr bwMode="auto">
            <a:xfrm>
              <a:off x="7234238" y="5145087"/>
              <a:ext cx="1381125" cy="639763"/>
            </a:xfrm>
            <a:prstGeom prst="rect">
              <a:avLst/>
            </a:prstGeom>
            <a:noFill/>
            <a:ln w="9525">
              <a:noFill/>
              <a:miter lim="800000"/>
              <a:headEnd/>
              <a:tailEnd/>
            </a:ln>
          </p:spPr>
          <p:txBody>
            <a:bodyPr>
              <a:spAutoFit/>
            </a:bodyPr>
            <a:lstStyle/>
            <a:p>
              <a:pPr algn="r"/>
              <a:r>
                <a:rPr lang="en-US" sz="1200" b="1">
                  <a:latin typeface="Arial" charset="0"/>
                </a:rPr>
                <a:t>     Private Sector </a:t>
              </a:r>
            </a:p>
            <a:p>
              <a:pPr algn="r"/>
              <a:r>
                <a:rPr lang="en-US" sz="1200" b="1">
                  <a:latin typeface="Arial" charset="0"/>
                </a:rPr>
                <a:t>&amp; NGO</a:t>
              </a:r>
            </a:p>
          </p:txBody>
        </p:sp>
      </p:grpSp>
      <p:sp>
        <p:nvSpPr>
          <p:cNvPr id="10" name="Rectangle 2"/>
          <p:cNvSpPr>
            <a:spLocks noChangeArrowheads="1"/>
          </p:cNvSpPr>
          <p:nvPr/>
        </p:nvSpPr>
        <p:spPr bwMode="black">
          <a:xfrm>
            <a:off x="381000" y="285750"/>
            <a:ext cx="8531225" cy="1009650"/>
          </a:xfrm>
          <a:prstGeom prst="rect">
            <a:avLst/>
          </a:prstGeom>
          <a:noFill/>
          <a:ln w="9525">
            <a:noFill/>
            <a:miter lim="800000"/>
            <a:headEnd/>
            <a:tailEnd/>
          </a:ln>
        </p:spPr>
        <p:txBody>
          <a:bodyPr lIns="0" tIns="0" rIns="0" bIns="0" anchor="ctr"/>
          <a:lstStyle/>
          <a:p>
            <a:pPr>
              <a:defRPr/>
            </a:pPr>
            <a:r>
              <a:rPr lang="en-US" sz="3600" i="1" dirty="0" smtClean="0">
                <a:latin typeface="+mj-lt"/>
              </a:rPr>
              <a:t>State, Tribal &amp; </a:t>
            </a:r>
            <a:r>
              <a:rPr lang="en-US" sz="3600" i="1" dirty="0">
                <a:latin typeface="+mj-lt"/>
              </a:rPr>
              <a:t>Local Leadership and the Framework</a:t>
            </a:r>
          </a:p>
        </p:txBody>
      </p:sp>
      <p:sp>
        <p:nvSpPr>
          <p:cNvPr id="11" name="Text Box 22"/>
          <p:cNvSpPr txBox="1">
            <a:spLocks noChangeArrowheads="1"/>
          </p:cNvSpPr>
          <p:nvPr/>
        </p:nvSpPr>
        <p:spPr bwMode="auto">
          <a:xfrm>
            <a:off x="304800" y="1371600"/>
            <a:ext cx="8583304" cy="307777"/>
          </a:xfrm>
          <a:prstGeom prst="rect">
            <a:avLst/>
          </a:prstGeom>
          <a:gradFill rotWithShape="1">
            <a:gsLst>
              <a:gs pos="0">
                <a:srgbClr val="66FFFF">
                  <a:gamma/>
                  <a:shade val="70196"/>
                  <a:invGamma/>
                  <a:alpha val="75000"/>
                </a:srgbClr>
              </a:gs>
              <a:gs pos="50000">
                <a:srgbClr val="66FFFF">
                  <a:alpha val="78000"/>
                </a:srgbClr>
              </a:gs>
              <a:gs pos="100000">
                <a:srgbClr val="66FFFF">
                  <a:gamma/>
                  <a:shade val="70196"/>
                  <a:invGamma/>
                  <a:alpha val="75000"/>
                </a:srgbClr>
              </a:gs>
            </a:gsLst>
            <a:lin ang="5400000" scaled="1"/>
          </a:gradFill>
          <a:ln w="57150" cmpd="thickThin">
            <a:solidFill>
              <a:srgbClr val="3399FF"/>
            </a:solidFill>
            <a:miter lim="800000"/>
            <a:headEnd/>
            <a:tailEnd/>
          </a:ln>
          <a:effectLst/>
        </p:spPr>
        <p:txBody>
          <a:bodyPr lIns="0" rIns="0">
            <a:spAutoFit/>
          </a:bodyPr>
          <a:lstStyle/>
          <a:p>
            <a:pPr algn="ctr">
              <a:defRPr/>
            </a:pPr>
            <a:r>
              <a:rPr lang="en-US" sz="1400">
                <a:latin typeface="Arial Black" pitchFamily="34" charset="0"/>
              </a:rPr>
              <a:t>Effective, unified national response requires layered, mutually supporting capabilities</a:t>
            </a:r>
          </a:p>
        </p:txBody>
      </p:sp>
      <p:pic>
        <p:nvPicPr>
          <p:cNvPr id="12" name="Picture 7" descr="DHS_GrayTypeLogo"/>
          <p:cNvPicPr>
            <a:picLocks noChangeAspect="1" noChangeArrowheads="1"/>
          </p:cNvPicPr>
          <p:nvPr/>
        </p:nvPicPr>
        <p:blipFill>
          <a:blip r:embed="rId4" cstate="print"/>
          <a:srcRect/>
          <a:stretch>
            <a:fillRect/>
          </a:stretch>
        </p:blipFill>
        <p:spPr bwMode="auto">
          <a:xfrm>
            <a:off x="0" y="6261100"/>
            <a:ext cx="2057400" cy="596900"/>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fld id="{91345176-5961-45EC-9E60-CC56D54E321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4"/>
          <p:cNvSpPr>
            <a:spLocks noGrp="1"/>
          </p:cNvSpPr>
          <p:nvPr>
            <p:ph type="title" idx="4294967295"/>
          </p:nvPr>
        </p:nvSpPr>
        <p:spPr>
          <a:xfrm>
            <a:off x="304800" y="152400"/>
            <a:ext cx="8447088" cy="1050925"/>
          </a:xfrm>
          <a:solidFill>
            <a:schemeClr val="accent2"/>
          </a:solidFill>
        </p:spPr>
        <p:txBody>
          <a:bodyPr anchor="b">
            <a:normAutofit fontScale="90000"/>
          </a:bodyPr>
          <a:lstStyle/>
          <a:p>
            <a:pPr eaLnBrk="1" hangingPunct="1">
              <a:defRPr/>
            </a:pPr>
            <a:r>
              <a:rPr lang="en-US" sz="3800" i="1" smtClean="0">
                <a:solidFill>
                  <a:schemeClr val="tx1"/>
                </a:solidFill>
                <a:latin typeface="Times New Roman" pitchFamily="18" charset="0"/>
              </a:rPr>
              <a:t>Private Sector &amp; NGOs and the Framework</a:t>
            </a:r>
          </a:p>
        </p:txBody>
      </p:sp>
      <p:sp>
        <p:nvSpPr>
          <p:cNvPr id="6" name="Content Placeholder 5"/>
          <p:cNvSpPr>
            <a:spLocks noGrp="1"/>
          </p:cNvSpPr>
          <p:nvPr>
            <p:ph idx="4294967295"/>
          </p:nvPr>
        </p:nvSpPr>
        <p:spPr>
          <a:xfrm>
            <a:off x="228600" y="2057400"/>
            <a:ext cx="5181600" cy="4144963"/>
          </a:xfrm>
        </p:spPr>
        <p:txBody>
          <a:bodyPr/>
          <a:lstStyle/>
          <a:p>
            <a:pPr marL="338138" indent="-219075" eaLnBrk="1" hangingPunct="1">
              <a:spcBef>
                <a:spcPts val="600"/>
              </a:spcBef>
              <a:buClr>
                <a:schemeClr val="bg1"/>
              </a:buClr>
              <a:defRPr/>
            </a:pPr>
            <a:r>
              <a:rPr lang="en-US" sz="2000" b="1" u="sng" smtClean="0"/>
              <a:t>The Private Sector</a:t>
            </a:r>
            <a:r>
              <a:rPr lang="en-US" sz="2000" b="1" smtClean="0"/>
              <a:t> </a:t>
            </a:r>
            <a:r>
              <a:rPr lang="en-US" sz="2000" smtClean="0"/>
              <a:t>supports community response, organizes business to ensure resiliency, and protects and restores critical infrastructure and commercial activity</a:t>
            </a:r>
          </a:p>
          <a:p>
            <a:pPr marL="338138" indent="-219075" eaLnBrk="1" hangingPunct="1">
              <a:spcBef>
                <a:spcPts val="600"/>
              </a:spcBef>
              <a:buClr>
                <a:schemeClr val="bg1"/>
              </a:buClr>
              <a:defRPr/>
            </a:pPr>
            <a:r>
              <a:rPr lang="en-US" sz="2000" b="1" u="sng" smtClean="0"/>
              <a:t>NGOs</a:t>
            </a:r>
            <a:r>
              <a:rPr lang="en-US" sz="2000" smtClean="0"/>
              <a:t> perform vital service missions</a:t>
            </a:r>
          </a:p>
          <a:p>
            <a:pPr marL="676275" lvl="1" indent="-219075" eaLnBrk="1" hangingPunct="1">
              <a:spcBef>
                <a:spcPct val="0"/>
              </a:spcBef>
              <a:buClr>
                <a:schemeClr val="bg1"/>
              </a:buClr>
              <a:defRPr/>
            </a:pPr>
            <a:r>
              <a:rPr lang="en-US" sz="2000" smtClean="0"/>
              <a:t>Assist individuals who have special needs</a:t>
            </a:r>
          </a:p>
          <a:p>
            <a:pPr marL="676275" lvl="1" indent="-219075" eaLnBrk="1" hangingPunct="1">
              <a:spcBef>
                <a:spcPct val="0"/>
              </a:spcBef>
              <a:buClr>
                <a:schemeClr val="bg1"/>
              </a:buClr>
              <a:defRPr/>
            </a:pPr>
            <a:r>
              <a:rPr lang="en-US" sz="2000" smtClean="0"/>
              <a:t>Coordinate volunteers</a:t>
            </a:r>
          </a:p>
          <a:p>
            <a:pPr marL="676275" lvl="1" indent="-219075" eaLnBrk="1" hangingPunct="1">
              <a:spcBef>
                <a:spcPct val="0"/>
              </a:spcBef>
              <a:buClr>
                <a:schemeClr val="bg1"/>
              </a:buClr>
              <a:defRPr/>
            </a:pPr>
            <a:r>
              <a:rPr lang="en-US" sz="2000" smtClean="0"/>
              <a:t>Interface with government response officials at all levels</a:t>
            </a:r>
          </a:p>
          <a:p>
            <a:pPr marL="338138" indent="-219075" eaLnBrk="1" hangingPunct="1">
              <a:buClr>
                <a:schemeClr val="bg1"/>
              </a:buClr>
              <a:defRPr/>
            </a:pPr>
            <a:endParaRPr lang="en-US" sz="2000" smtClean="0"/>
          </a:p>
        </p:txBody>
      </p:sp>
      <p:sp>
        <p:nvSpPr>
          <p:cNvPr id="8196" name="Slide Number Placeholder 1"/>
          <p:cNvSpPr txBox="1">
            <a:spLocks noGrp="1"/>
          </p:cNvSpPr>
          <p:nvPr/>
        </p:nvSpPr>
        <p:spPr bwMode="black">
          <a:xfrm>
            <a:off x="8610600" y="6429375"/>
            <a:ext cx="457200" cy="260350"/>
          </a:xfrm>
          <a:prstGeom prst="rect">
            <a:avLst/>
          </a:prstGeom>
          <a:noFill/>
          <a:ln w="9525">
            <a:noFill/>
            <a:miter lim="800000"/>
            <a:headEnd/>
            <a:tailEnd/>
          </a:ln>
        </p:spPr>
        <p:txBody>
          <a:bodyPr anchor="b">
            <a:spAutoFit/>
          </a:bodyPr>
          <a:lstStyle/>
          <a:p>
            <a:fld id="{35362947-51EE-484D-9D73-BFF30557C378}" type="slidenum">
              <a:rPr lang="en-US" sz="1100">
                <a:latin typeface="Arial" charset="0"/>
              </a:rPr>
              <a:pPr/>
              <a:t>7</a:t>
            </a:fld>
            <a:endParaRPr lang="en-US" sz="1100">
              <a:latin typeface="Arial" charset="0"/>
            </a:endParaRPr>
          </a:p>
        </p:txBody>
      </p:sp>
      <p:sp>
        <p:nvSpPr>
          <p:cNvPr id="13" name="Text Box 22"/>
          <p:cNvSpPr txBox="1">
            <a:spLocks noChangeArrowheads="1"/>
          </p:cNvSpPr>
          <p:nvPr/>
        </p:nvSpPr>
        <p:spPr bwMode="auto">
          <a:xfrm>
            <a:off x="304800" y="1371600"/>
            <a:ext cx="8583304" cy="307777"/>
          </a:xfrm>
          <a:prstGeom prst="rect">
            <a:avLst/>
          </a:prstGeom>
          <a:gradFill rotWithShape="1">
            <a:gsLst>
              <a:gs pos="0">
                <a:srgbClr val="66FFFF">
                  <a:gamma/>
                  <a:shade val="70196"/>
                  <a:invGamma/>
                  <a:alpha val="75000"/>
                </a:srgbClr>
              </a:gs>
              <a:gs pos="50000">
                <a:srgbClr val="66FFFF">
                  <a:alpha val="78000"/>
                </a:srgbClr>
              </a:gs>
              <a:gs pos="100000">
                <a:srgbClr val="66FFFF">
                  <a:gamma/>
                  <a:shade val="70196"/>
                  <a:invGamma/>
                  <a:alpha val="75000"/>
                </a:srgbClr>
              </a:gs>
            </a:gsLst>
            <a:lin ang="5400000" scaled="1"/>
          </a:gradFill>
          <a:ln w="57150" cmpd="thickThin">
            <a:solidFill>
              <a:srgbClr val="3399FF"/>
            </a:solidFill>
            <a:miter lim="800000"/>
            <a:headEnd/>
            <a:tailEnd/>
          </a:ln>
          <a:effectLst/>
        </p:spPr>
        <p:txBody>
          <a:bodyPr lIns="0" rIns="0">
            <a:spAutoFit/>
          </a:bodyPr>
          <a:lstStyle/>
          <a:p>
            <a:pPr algn="ctr">
              <a:defRPr/>
            </a:pPr>
            <a:r>
              <a:rPr lang="en-US" sz="1400">
                <a:latin typeface="Arial Black" pitchFamily="34" charset="0"/>
              </a:rPr>
              <a:t>Effective, unified national response requires layered, mutually supporting capabilities</a:t>
            </a:r>
          </a:p>
        </p:txBody>
      </p:sp>
      <p:grpSp>
        <p:nvGrpSpPr>
          <p:cNvPr id="2" name="Group 13" descr="Puzzle pieces"/>
          <p:cNvGrpSpPr>
            <a:grpSpLocks/>
          </p:cNvGrpSpPr>
          <p:nvPr/>
        </p:nvGrpSpPr>
        <p:grpSpPr bwMode="auto">
          <a:xfrm>
            <a:off x="5715000" y="3048000"/>
            <a:ext cx="2971800" cy="2522538"/>
            <a:chOff x="5715000" y="3352800"/>
            <a:chExt cx="2971800" cy="2522537"/>
          </a:xfrm>
        </p:grpSpPr>
        <p:pic>
          <p:nvPicPr>
            <p:cNvPr id="8202" name="Picture 13" descr="FEMA Puzzle2"/>
            <p:cNvPicPr>
              <a:picLocks noChangeAspect="1" noChangeArrowheads="1"/>
            </p:cNvPicPr>
            <p:nvPr/>
          </p:nvPicPr>
          <p:blipFill>
            <a:blip r:embed="rId3" cstate="print"/>
            <a:srcRect/>
            <a:stretch>
              <a:fillRect/>
            </a:stretch>
          </p:blipFill>
          <p:spPr bwMode="auto">
            <a:xfrm>
              <a:off x="5715000" y="3352800"/>
              <a:ext cx="2971800" cy="2522537"/>
            </a:xfrm>
            <a:prstGeom prst="rect">
              <a:avLst/>
            </a:prstGeom>
            <a:noFill/>
            <a:ln w="9525">
              <a:noFill/>
              <a:miter lim="800000"/>
              <a:headEnd/>
              <a:tailEnd/>
            </a:ln>
          </p:spPr>
        </p:pic>
        <p:sp>
          <p:nvSpPr>
            <p:cNvPr id="8203" name="Text Box 14"/>
            <p:cNvSpPr txBox="1">
              <a:spLocks noChangeArrowheads="1"/>
            </p:cNvSpPr>
            <p:nvPr/>
          </p:nvSpPr>
          <p:spPr bwMode="auto">
            <a:xfrm>
              <a:off x="6618288" y="4387850"/>
              <a:ext cx="1033462" cy="433387"/>
            </a:xfrm>
            <a:prstGeom prst="rect">
              <a:avLst/>
            </a:prstGeom>
            <a:noFill/>
            <a:ln w="9525">
              <a:noFill/>
              <a:miter lim="800000"/>
              <a:headEnd/>
              <a:tailEnd/>
            </a:ln>
          </p:spPr>
          <p:txBody>
            <a:bodyPr>
              <a:spAutoFit/>
            </a:bodyPr>
            <a:lstStyle/>
            <a:p>
              <a:pPr algn="ctr">
                <a:lnSpc>
                  <a:spcPct val="80000"/>
                </a:lnSpc>
              </a:pPr>
              <a:r>
                <a:rPr lang="en-US" sz="2800" b="1" i="1">
                  <a:solidFill>
                    <a:srgbClr val="070000"/>
                  </a:solidFill>
                  <a:latin typeface="Arial" charset="0"/>
                </a:rPr>
                <a:t>NRF</a:t>
              </a:r>
            </a:p>
          </p:txBody>
        </p:sp>
        <p:sp>
          <p:nvSpPr>
            <p:cNvPr id="8204" name="Text Box 15"/>
            <p:cNvSpPr txBox="1">
              <a:spLocks noChangeArrowheads="1"/>
            </p:cNvSpPr>
            <p:nvPr/>
          </p:nvSpPr>
          <p:spPr bwMode="auto">
            <a:xfrm>
              <a:off x="5778500" y="3421062"/>
              <a:ext cx="1422400" cy="457200"/>
            </a:xfrm>
            <a:prstGeom prst="rect">
              <a:avLst/>
            </a:prstGeom>
            <a:noFill/>
            <a:ln w="9525">
              <a:noFill/>
              <a:miter lim="800000"/>
              <a:headEnd/>
              <a:tailEnd/>
            </a:ln>
          </p:spPr>
          <p:txBody>
            <a:bodyPr>
              <a:spAutoFit/>
            </a:bodyPr>
            <a:lstStyle/>
            <a:p>
              <a:r>
                <a:rPr lang="en-US" sz="1200" b="1">
                  <a:latin typeface="Arial" charset="0"/>
                </a:rPr>
                <a:t>State &amp; Tribal </a:t>
              </a:r>
            </a:p>
            <a:p>
              <a:r>
                <a:rPr lang="en-US" sz="1200" b="1">
                  <a:latin typeface="Arial" charset="0"/>
                </a:rPr>
                <a:t>Governments</a:t>
              </a:r>
            </a:p>
          </p:txBody>
        </p:sp>
        <p:sp>
          <p:nvSpPr>
            <p:cNvPr id="8205" name="Text Box 16"/>
            <p:cNvSpPr txBox="1">
              <a:spLocks noChangeArrowheads="1"/>
            </p:cNvSpPr>
            <p:nvPr/>
          </p:nvSpPr>
          <p:spPr bwMode="auto">
            <a:xfrm>
              <a:off x="7385050" y="3397250"/>
              <a:ext cx="1165225" cy="457200"/>
            </a:xfrm>
            <a:prstGeom prst="rect">
              <a:avLst/>
            </a:prstGeom>
            <a:noFill/>
            <a:ln w="9525">
              <a:noFill/>
              <a:miter lim="800000"/>
              <a:headEnd/>
              <a:tailEnd/>
            </a:ln>
          </p:spPr>
          <p:txBody>
            <a:bodyPr wrap="none">
              <a:spAutoFit/>
            </a:bodyPr>
            <a:lstStyle/>
            <a:p>
              <a:pPr algn="r"/>
              <a:r>
                <a:rPr lang="en-US" sz="1200" b="1">
                  <a:latin typeface="Arial" charset="0"/>
                </a:rPr>
                <a:t>Local</a:t>
              </a:r>
            </a:p>
            <a:p>
              <a:pPr algn="r"/>
              <a:r>
                <a:rPr lang="en-US" sz="1200" b="1">
                  <a:latin typeface="Arial" charset="0"/>
                </a:rPr>
                <a:t>Governments</a:t>
              </a:r>
            </a:p>
          </p:txBody>
        </p:sp>
        <p:sp>
          <p:nvSpPr>
            <p:cNvPr id="8206" name="Text Box 17"/>
            <p:cNvSpPr txBox="1">
              <a:spLocks noChangeArrowheads="1"/>
            </p:cNvSpPr>
            <p:nvPr/>
          </p:nvSpPr>
          <p:spPr bwMode="auto">
            <a:xfrm>
              <a:off x="5778500" y="5267325"/>
              <a:ext cx="1081088" cy="457200"/>
            </a:xfrm>
            <a:prstGeom prst="rect">
              <a:avLst/>
            </a:prstGeom>
            <a:noFill/>
            <a:ln w="9525">
              <a:noFill/>
              <a:miter lim="800000"/>
              <a:headEnd/>
              <a:tailEnd/>
            </a:ln>
          </p:spPr>
          <p:txBody>
            <a:bodyPr wrap="none">
              <a:spAutoFit/>
            </a:bodyPr>
            <a:lstStyle/>
            <a:p>
              <a:r>
                <a:rPr lang="en-US" sz="1200" b="1">
                  <a:latin typeface="Arial" charset="0"/>
                </a:rPr>
                <a:t>Federal</a:t>
              </a:r>
            </a:p>
            <a:p>
              <a:r>
                <a:rPr lang="en-US" sz="1200" b="1">
                  <a:latin typeface="Arial" charset="0"/>
                </a:rPr>
                <a:t>Government</a:t>
              </a:r>
            </a:p>
          </p:txBody>
        </p:sp>
        <p:sp>
          <p:nvSpPr>
            <p:cNvPr id="8207" name="Text Box 18"/>
            <p:cNvSpPr txBox="1">
              <a:spLocks noChangeArrowheads="1"/>
            </p:cNvSpPr>
            <p:nvPr/>
          </p:nvSpPr>
          <p:spPr bwMode="auto">
            <a:xfrm>
              <a:off x="7234238" y="5145087"/>
              <a:ext cx="1381125" cy="639763"/>
            </a:xfrm>
            <a:prstGeom prst="rect">
              <a:avLst/>
            </a:prstGeom>
            <a:noFill/>
            <a:ln w="9525">
              <a:noFill/>
              <a:miter lim="800000"/>
              <a:headEnd/>
              <a:tailEnd/>
            </a:ln>
          </p:spPr>
          <p:txBody>
            <a:bodyPr>
              <a:spAutoFit/>
            </a:bodyPr>
            <a:lstStyle/>
            <a:p>
              <a:pPr algn="r"/>
              <a:r>
                <a:rPr lang="en-US" sz="1200" b="1">
                  <a:latin typeface="Arial" charset="0"/>
                </a:rPr>
                <a:t>     Private Sector </a:t>
              </a:r>
            </a:p>
            <a:p>
              <a:pPr algn="r"/>
              <a:r>
                <a:rPr lang="en-US" sz="1200" b="1">
                  <a:latin typeface="Arial" charset="0"/>
                </a:rPr>
                <a:t>&amp; NGO</a:t>
              </a:r>
            </a:p>
          </p:txBody>
        </p:sp>
      </p:grpSp>
      <p:pic>
        <p:nvPicPr>
          <p:cNvPr id="8201" name="Picture 7" descr="DHS_GrayTypeLogo"/>
          <p:cNvPicPr>
            <a:picLocks noChangeAspect="1" noChangeArrowheads="1"/>
          </p:cNvPicPr>
          <p:nvPr/>
        </p:nvPicPr>
        <p:blipFill>
          <a:blip r:embed="rId4" cstate="print"/>
          <a:srcRect/>
          <a:stretch>
            <a:fillRect/>
          </a:stretch>
        </p:blipFill>
        <p:spPr bwMode="auto">
          <a:xfrm>
            <a:off x="228600" y="6019800"/>
            <a:ext cx="2057400" cy="5969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txBox="1">
            <a:spLocks noGrp="1" noChangeArrowheads="1"/>
          </p:cNvSpPr>
          <p:nvPr/>
        </p:nvSpPr>
        <p:spPr bwMode="black">
          <a:xfrm>
            <a:off x="8610600" y="6429375"/>
            <a:ext cx="457200" cy="260350"/>
          </a:xfrm>
          <a:prstGeom prst="rect">
            <a:avLst/>
          </a:prstGeom>
          <a:noFill/>
          <a:ln w="9525">
            <a:noFill/>
            <a:miter lim="800000"/>
            <a:headEnd/>
            <a:tailEnd/>
          </a:ln>
        </p:spPr>
        <p:txBody>
          <a:bodyPr anchor="b">
            <a:spAutoFit/>
          </a:bodyPr>
          <a:lstStyle/>
          <a:p>
            <a:fld id="{7D3555BF-D99B-4206-9F5A-2A97C2DFC0F2}" type="slidenum">
              <a:rPr lang="en-US" sz="1100">
                <a:latin typeface="Arial" charset="0"/>
              </a:rPr>
              <a:pPr/>
              <a:t>8</a:t>
            </a:fld>
            <a:endParaRPr lang="en-US" sz="1100">
              <a:latin typeface="Arial" charset="0"/>
            </a:endParaRPr>
          </a:p>
        </p:txBody>
      </p:sp>
      <p:sp>
        <p:nvSpPr>
          <p:cNvPr id="9219" name="Rectangle 2"/>
          <p:cNvSpPr>
            <a:spLocks noChangeArrowheads="1"/>
          </p:cNvSpPr>
          <p:nvPr/>
        </p:nvSpPr>
        <p:spPr bwMode="black">
          <a:xfrm>
            <a:off x="460375" y="304800"/>
            <a:ext cx="8378825" cy="838200"/>
          </a:xfrm>
          <a:prstGeom prst="rect">
            <a:avLst/>
          </a:prstGeom>
          <a:noFill/>
          <a:ln w="9525">
            <a:noFill/>
            <a:miter lim="800000"/>
            <a:headEnd/>
            <a:tailEnd/>
          </a:ln>
        </p:spPr>
        <p:txBody>
          <a:bodyPr lIns="0" tIns="0" rIns="0" bIns="0" anchor="ctr"/>
          <a:lstStyle/>
          <a:p>
            <a:r>
              <a:rPr lang="en-US" sz="4000" i="1" dirty="0">
                <a:latin typeface="Times New Roman" pitchFamily="18" charset="0"/>
              </a:rPr>
              <a:t>What </a:t>
            </a:r>
            <a:r>
              <a:rPr lang="en-US" sz="4000" i="1" dirty="0" smtClean="0">
                <a:latin typeface="Times New Roman" pitchFamily="18" charset="0"/>
              </a:rPr>
              <a:t>is Different About the NRF</a:t>
            </a:r>
            <a:endParaRPr lang="en-US" sz="4000" i="1" dirty="0">
              <a:latin typeface="Times New Roman" pitchFamily="18" charset="0"/>
            </a:endParaRPr>
          </a:p>
        </p:txBody>
      </p:sp>
      <p:sp>
        <p:nvSpPr>
          <p:cNvPr id="9220" name="Rectangle 3"/>
          <p:cNvSpPr>
            <a:spLocks noChangeArrowheads="1"/>
          </p:cNvSpPr>
          <p:nvPr/>
        </p:nvSpPr>
        <p:spPr bwMode="invGray">
          <a:xfrm>
            <a:off x="533400" y="1371600"/>
            <a:ext cx="8001000" cy="4648200"/>
          </a:xfrm>
          <a:prstGeom prst="rect">
            <a:avLst/>
          </a:prstGeom>
          <a:noFill/>
          <a:ln w="9525">
            <a:noFill/>
            <a:miter lim="800000"/>
            <a:headEnd/>
            <a:tailEnd/>
          </a:ln>
        </p:spPr>
        <p:txBody>
          <a:bodyPr lIns="0" tIns="0" rIns="0" bIns="0"/>
          <a:lstStyle/>
          <a:p>
            <a:pPr marL="287338" indent="-287338">
              <a:spcBef>
                <a:spcPts val="1200"/>
              </a:spcBef>
              <a:buClr>
                <a:schemeClr val="bg1"/>
              </a:buClr>
              <a:buFont typeface="Wingdings" pitchFamily="2" charset="2"/>
              <a:buChar char="§"/>
            </a:pPr>
            <a:r>
              <a:rPr lang="en-US" sz="2000" dirty="0">
                <a:latin typeface="Arial" charset="0"/>
              </a:rPr>
              <a:t>A </a:t>
            </a:r>
            <a:r>
              <a:rPr lang="en-US" sz="2000" i="1" dirty="0">
                <a:latin typeface="Arial" charset="0"/>
              </a:rPr>
              <a:t>Framework</a:t>
            </a:r>
            <a:r>
              <a:rPr lang="en-US" sz="2000" dirty="0">
                <a:latin typeface="Arial" charset="0"/>
              </a:rPr>
              <a:t> … not a Plan</a:t>
            </a:r>
          </a:p>
          <a:p>
            <a:pPr marL="287338" indent="-287338">
              <a:spcBef>
                <a:spcPts val="1200"/>
              </a:spcBef>
              <a:buClr>
                <a:schemeClr val="bg1"/>
              </a:buClr>
              <a:buFont typeface="Wingdings" pitchFamily="2" charset="2"/>
              <a:buChar char="§"/>
            </a:pPr>
            <a:r>
              <a:rPr lang="en-US" sz="2000" dirty="0">
                <a:latin typeface="Arial" charset="0"/>
              </a:rPr>
              <a:t>Written for two audiences</a:t>
            </a:r>
          </a:p>
          <a:p>
            <a:pPr marL="744538" lvl="2" indent="-287338">
              <a:spcBef>
                <a:spcPts val="300"/>
              </a:spcBef>
              <a:buClr>
                <a:schemeClr val="bg1"/>
              </a:buClr>
              <a:buFont typeface="Wingdings" pitchFamily="2" charset="2"/>
              <a:buChar char="§"/>
            </a:pPr>
            <a:r>
              <a:rPr lang="en-US" sz="1600" dirty="0">
                <a:latin typeface="Arial" charset="0"/>
              </a:rPr>
              <a:t>Senior elected and appointed officials</a:t>
            </a:r>
          </a:p>
          <a:p>
            <a:pPr marL="744538" lvl="2" indent="-287338">
              <a:spcBef>
                <a:spcPts val="300"/>
              </a:spcBef>
              <a:buClr>
                <a:schemeClr val="bg1"/>
              </a:buClr>
              <a:buFont typeface="Wingdings" pitchFamily="2" charset="2"/>
              <a:buChar char="§"/>
            </a:pPr>
            <a:r>
              <a:rPr lang="en-US" sz="1600" dirty="0">
                <a:latin typeface="Arial" charset="0"/>
              </a:rPr>
              <a:t>Emergency Management practitioners</a:t>
            </a:r>
          </a:p>
          <a:p>
            <a:pPr marL="287338" indent="-287338">
              <a:spcBef>
                <a:spcPts val="1200"/>
              </a:spcBef>
              <a:buClr>
                <a:schemeClr val="bg1"/>
              </a:buClr>
              <a:buFont typeface="Wingdings" pitchFamily="2" charset="2"/>
              <a:buChar char="§"/>
            </a:pPr>
            <a:r>
              <a:rPr lang="en-US" sz="2000" dirty="0">
                <a:latin typeface="Arial" charset="0"/>
              </a:rPr>
              <a:t>Emphasizes roles of the local governments, </a:t>
            </a:r>
            <a:r>
              <a:rPr lang="en-US" sz="2000" dirty="0" smtClean="0">
                <a:latin typeface="Arial" charset="0"/>
              </a:rPr>
              <a:t>Tribes, States</a:t>
            </a:r>
            <a:r>
              <a:rPr lang="en-US" sz="2000" dirty="0">
                <a:latin typeface="Arial" charset="0"/>
              </a:rPr>
              <a:t>, NGOs, individuals and the private sector </a:t>
            </a:r>
          </a:p>
          <a:p>
            <a:pPr marL="287338" indent="-287338">
              <a:spcBef>
                <a:spcPts val="1200"/>
              </a:spcBef>
              <a:buClr>
                <a:schemeClr val="bg1"/>
              </a:buClr>
              <a:buFont typeface="Wingdings" pitchFamily="2" charset="2"/>
              <a:buChar char="§"/>
            </a:pPr>
            <a:r>
              <a:rPr lang="en-US" sz="2000" dirty="0">
                <a:latin typeface="Arial" charset="0"/>
              </a:rPr>
              <a:t>Establishes Response Doctrine</a:t>
            </a:r>
          </a:p>
          <a:p>
            <a:pPr marL="744538" lvl="2" indent="-287338">
              <a:spcBef>
                <a:spcPts val="300"/>
              </a:spcBef>
              <a:buClr>
                <a:schemeClr val="bg1"/>
              </a:buClr>
              <a:buFontTx/>
              <a:buChar char="•"/>
            </a:pPr>
            <a:r>
              <a:rPr lang="en-US" sz="1600" dirty="0">
                <a:latin typeface="Arial" charset="0"/>
              </a:rPr>
              <a:t>Engaged partnership</a:t>
            </a:r>
          </a:p>
          <a:p>
            <a:pPr marL="744538" lvl="2" indent="-287338">
              <a:spcBef>
                <a:spcPts val="300"/>
              </a:spcBef>
              <a:buClr>
                <a:schemeClr val="bg1"/>
              </a:buClr>
              <a:buFontTx/>
              <a:buChar char="•"/>
            </a:pPr>
            <a:r>
              <a:rPr lang="en-US" sz="1600" dirty="0">
                <a:latin typeface="Arial" charset="0"/>
              </a:rPr>
              <a:t>Tiered response</a:t>
            </a:r>
          </a:p>
          <a:p>
            <a:pPr marL="744538" lvl="2" indent="-287338">
              <a:spcBef>
                <a:spcPts val="300"/>
              </a:spcBef>
              <a:buClr>
                <a:schemeClr val="bg1"/>
              </a:buClr>
              <a:buFontTx/>
              <a:buChar char="•"/>
            </a:pPr>
            <a:r>
              <a:rPr lang="en-US" sz="1600" dirty="0">
                <a:latin typeface="Arial" charset="0"/>
              </a:rPr>
              <a:t>Scalable, flexible, and adaptable operational capabilities</a:t>
            </a:r>
          </a:p>
          <a:p>
            <a:pPr marL="744538" lvl="2" indent="-287338">
              <a:spcBef>
                <a:spcPts val="300"/>
              </a:spcBef>
              <a:buClr>
                <a:schemeClr val="bg1"/>
              </a:buClr>
              <a:buFontTx/>
              <a:buChar char="•"/>
            </a:pPr>
            <a:r>
              <a:rPr lang="en-US" sz="1600" dirty="0">
                <a:latin typeface="Arial" charset="0"/>
              </a:rPr>
              <a:t>Unity of effort through unified command</a:t>
            </a:r>
          </a:p>
          <a:p>
            <a:pPr marL="744538" lvl="2" indent="-287338">
              <a:spcBef>
                <a:spcPts val="300"/>
              </a:spcBef>
              <a:buClr>
                <a:schemeClr val="bg1"/>
              </a:buClr>
              <a:buFontTx/>
              <a:buChar char="•"/>
            </a:pPr>
            <a:r>
              <a:rPr lang="en-US" sz="1600" dirty="0">
                <a:latin typeface="Arial" charset="0"/>
              </a:rPr>
              <a:t>Readiness to act</a:t>
            </a:r>
          </a:p>
          <a:p>
            <a:pPr marL="287338" indent="-287338">
              <a:spcBef>
                <a:spcPts val="1200"/>
              </a:spcBef>
              <a:buClr>
                <a:schemeClr val="bg1"/>
              </a:buClr>
              <a:buFont typeface="Wingdings" pitchFamily="2" charset="2"/>
              <a:buChar char="§"/>
            </a:pPr>
            <a:r>
              <a:rPr lang="en-US" sz="2000" dirty="0">
                <a:latin typeface="Arial" charset="0"/>
              </a:rPr>
              <a:t>Establishes planning as a critical element of effective response</a:t>
            </a:r>
          </a:p>
        </p:txBody>
      </p:sp>
      <p:pic>
        <p:nvPicPr>
          <p:cNvPr id="9221" name="Picture 7" descr="DHS_GrayTypeLogo"/>
          <p:cNvPicPr>
            <a:picLocks noChangeAspect="1" noChangeArrowheads="1"/>
          </p:cNvPicPr>
          <p:nvPr/>
        </p:nvPicPr>
        <p:blipFill>
          <a:blip r:embed="rId3" cstate="print"/>
          <a:srcRect/>
          <a:stretch>
            <a:fillRect/>
          </a:stretch>
        </p:blipFill>
        <p:spPr bwMode="auto">
          <a:xfrm>
            <a:off x="228600" y="6019800"/>
            <a:ext cx="2057400" cy="59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90538" y="5324475"/>
            <a:ext cx="2262187" cy="1133475"/>
          </a:xfrm>
          <a:prstGeom prst="rect">
            <a:avLst/>
          </a:prstGeom>
          <a:solidFill>
            <a:schemeClr val="tx1"/>
          </a:solidFill>
          <a:ln w="11113" cap="rnd">
            <a:solidFill>
              <a:srgbClr val="FFFFFF"/>
            </a:solidFill>
            <a:miter lim="800000"/>
            <a:headEnd/>
            <a:tailEnd/>
          </a:ln>
        </p:spPr>
        <p:txBody>
          <a:bodyPr/>
          <a:lstStyle/>
          <a:p>
            <a:endParaRPr lang="en-US"/>
          </a:p>
        </p:txBody>
      </p:sp>
      <p:sp>
        <p:nvSpPr>
          <p:cNvPr id="140291" name="Rectangle 2"/>
          <p:cNvSpPr>
            <a:spLocks noGrp="1" noChangeArrowheads="1"/>
          </p:cNvSpPr>
          <p:nvPr>
            <p:ph type="title" idx="4294967295"/>
          </p:nvPr>
        </p:nvSpPr>
        <p:spPr>
          <a:xfrm>
            <a:off x="542925" y="114300"/>
            <a:ext cx="8172450" cy="557213"/>
          </a:xfrm>
        </p:spPr>
        <p:txBody>
          <a:bodyPr anchor="b">
            <a:normAutofit fontScale="90000"/>
          </a:bodyPr>
          <a:lstStyle/>
          <a:p>
            <a:pPr eaLnBrk="1" hangingPunct="1">
              <a:defRPr/>
            </a:pPr>
            <a:r>
              <a:rPr lang="en-US" sz="4000" smtClean="0"/>
              <a:t>The Preparedness Cycle</a:t>
            </a:r>
          </a:p>
        </p:txBody>
      </p:sp>
      <p:sp>
        <p:nvSpPr>
          <p:cNvPr id="140292" name="Rectangle 3"/>
          <p:cNvSpPr>
            <a:spLocks noGrp="1" noChangeArrowheads="1"/>
          </p:cNvSpPr>
          <p:nvPr>
            <p:ph type="body" idx="4294967295"/>
          </p:nvPr>
        </p:nvSpPr>
        <p:spPr>
          <a:xfrm>
            <a:off x="457200" y="1847850"/>
            <a:ext cx="7353300" cy="4144963"/>
          </a:xfrm>
        </p:spPr>
        <p:txBody>
          <a:bodyPr/>
          <a:lstStyle/>
          <a:p>
            <a:pPr marL="233363" indent="-233363" eaLnBrk="1" hangingPunct="1">
              <a:buFont typeface="Wingdings" pitchFamily="2" charset="2"/>
              <a:buNone/>
              <a:defRPr/>
            </a:pPr>
            <a:r>
              <a:rPr lang="en-US" sz="2400" b="1" smtClean="0"/>
              <a:t> </a:t>
            </a:r>
            <a:endParaRPr lang="en-US" sz="2400" smtClean="0"/>
          </a:p>
        </p:txBody>
      </p:sp>
      <p:sp>
        <p:nvSpPr>
          <p:cNvPr id="10245" name="Rectangle 5"/>
          <p:cNvSpPr>
            <a:spLocks noChangeArrowheads="1"/>
          </p:cNvSpPr>
          <p:nvPr/>
        </p:nvSpPr>
        <p:spPr bwMode="auto">
          <a:xfrm>
            <a:off x="5024438" y="3062288"/>
            <a:ext cx="9144000" cy="0"/>
          </a:xfrm>
          <a:prstGeom prst="rect">
            <a:avLst/>
          </a:prstGeom>
          <a:noFill/>
          <a:ln w="9525">
            <a:noFill/>
            <a:miter lim="800000"/>
            <a:headEnd/>
            <a:tailEnd/>
          </a:ln>
        </p:spPr>
        <p:txBody>
          <a:bodyPr wrap="none" anchor="ctr">
            <a:spAutoFit/>
          </a:bodyPr>
          <a:lstStyle/>
          <a:p>
            <a:pPr eaLnBrk="1" hangingPunct="1"/>
            <a:endParaRPr lang="en-US">
              <a:latin typeface="Arial" charset="0"/>
            </a:endParaRPr>
          </a:p>
        </p:txBody>
      </p:sp>
      <p:sp>
        <p:nvSpPr>
          <p:cNvPr id="10246" name="AutoShape 6"/>
          <p:cNvSpPr>
            <a:spLocks noChangeAspect="1" noChangeArrowheads="1" noTextEdit="1"/>
          </p:cNvSpPr>
          <p:nvPr/>
        </p:nvSpPr>
        <p:spPr bwMode="auto">
          <a:xfrm>
            <a:off x="457200" y="1162050"/>
            <a:ext cx="8686800" cy="5105400"/>
          </a:xfrm>
          <a:prstGeom prst="rect">
            <a:avLst/>
          </a:prstGeom>
          <a:noFill/>
          <a:ln w="9525">
            <a:noFill/>
            <a:miter lim="800000"/>
            <a:headEnd/>
            <a:tailEnd/>
          </a:ln>
        </p:spPr>
        <p:txBody>
          <a:bodyPr/>
          <a:lstStyle/>
          <a:p>
            <a:endParaRPr lang="en-US"/>
          </a:p>
        </p:txBody>
      </p:sp>
      <p:sp>
        <p:nvSpPr>
          <p:cNvPr id="10247" name="Rectangle 7"/>
          <p:cNvSpPr>
            <a:spLocks noChangeArrowheads="1"/>
          </p:cNvSpPr>
          <p:nvPr/>
        </p:nvSpPr>
        <p:spPr bwMode="auto">
          <a:xfrm>
            <a:off x="6948488" y="4429125"/>
            <a:ext cx="2195512" cy="1133475"/>
          </a:xfrm>
          <a:prstGeom prst="rect">
            <a:avLst/>
          </a:prstGeom>
          <a:solidFill>
            <a:schemeClr val="tx1"/>
          </a:solidFill>
          <a:ln w="11113" cap="rnd">
            <a:solidFill>
              <a:srgbClr val="FFFFFF"/>
            </a:solidFill>
            <a:miter lim="800000"/>
            <a:headEnd/>
            <a:tailEnd/>
          </a:ln>
        </p:spPr>
        <p:txBody>
          <a:bodyPr/>
          <a:lstStyle/>
          <a:p>
            <a:endParaRPr lang="en-US"/>
          </a:p>
        </p:txBody>
      </p:sp>
      <p:sp>
        <p:nvSpPr>
          <p:cNvPr id="10248" name="Rectangle 8"/>
          <p:cNvSpPr>
            <a:spLocks noChangeArrowheads="1"/>
          </p:cNvSpPr>
          <p:nvPr/>
        </p:nvSpPr>
        <p:spPr bwMode="auto">
          <a:xfrm>
            <a:off x="6896100" y="2374900"/>
            <a:ext cx="2224088" cy="295275"/>
          </a:xfrm>
          <a:prstGeom prst="rect">
            <a:avLst/>
          </a:prstGeom>
          <a:solidFill>
            <a:srgbClr val="0078AE"/>
          </a:solidFill>
          <a:ln w="9525">
            <a:noFill/>
            <a:miter lim="800000"/>
            <a:headEnd/>
            <a:tailEnd/>
          </a:ln>
        </p:spPr>
        <p:txBody>
          <a:bodyPr/>
          <a:lstStyle/>
          <a:p>
            <a:endParaRPr lang="en-US"/>
          </a:p>
        </p:txBody>
      </p:sp>
      <p:sp>
        <p:nvSpPr>
          <p:cNvPr id="10249" name="Rectangle 9"/>
          <p:cNvSpPr>
            <a:spLocks noChangeArrowheads="1"/>
          </p:cNvSpPr>
          <p:nvPr/>
        </p:nvSpPr>
        <p:spPr bwMode="auto">
          <a:xfrm>
            <a:off x="6896100" y="2374900"/>
            <a:ext cx="2224088" cy="295275"/>
          </a:xfrm>
          <a:prstGeom prst="rect">
            <a:avLst/>
          </a:prstGeom>
          <a:noFill/>
          <a:ln w="11113" cap="rnd">
            <a:solidFill>
              <a:srgbClr val="FFFFFF"/>
            </a:solidFill>
            <a:miter lim="800000"/>
            <a:headEnd/>
            <a:tailEnd/>
          </a:ln>
        </p:spPr>
        <p:txBody>
          <a:bodyPr/>
          <a:lstStyle/>
          <a:p>
            <a:endParaRPr lang="en-US"/>
          </a:p>
        </p:txBody>
      </p:sp>
      <p:sp>
        <p:nvSpPr>
          <p:cNvPr id="10250" name="Rectangle 10"/>
          <p:cNvSpPr>
            <a:spLocks noChangeArrowheads="1"/>
          </p:cNvSpPr>
          <p:nvPr/>
        </p:nvSpPr>
        <p:spPr bwMode="auto">
          <a:xfrm>
            <a:off x="7807325" y="2439988"/>
            <a:ext cx="349250" cy="198437"/>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charset="0"/>
              </a:rPr>
              <a:t>Plan</a:t>
            </a:r>
            <a:endParaRPr lang="en-US" sz="3600"/>
          </a:p>
        </p:txBody>
      </p:sp>
      <p:sp>
        <p:nvSpPr>
          <p:cNvPr id="10251" name="Rectangle 11"/>
          <p:cNvSpPr>
            <a:spLocks noChangeArrowheads="1"/>
          </p:cNvSpPr>
          <p:nvPr/>
        </p:nvSpPr>
        <p:spPr bwMode="auto">
          <a:xfrm>
            <a:off x="7026275" y="2717800"/>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252" name="Rectangle 12"/>
          <p:cNvSpPr>
            <a:spLocks noChangeArrowheads="1"/>
          </p:cNvSpPr>
          <p:nvPr/>
        </p:nvSpPr>
        <p:spPr bwMode="auto">
          <a:xfrm>
            <a:off x="7140575" y="2717800"/>
            <a:ext cx="199866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Provides content and objectives for </a:t>
            </a:r>
            <a:endParaRPr lang="en-US" sz="3600"/>
          </a:p>
        </p:txBody>
      </p:sp>
      <p:sp>
        <p:nvSpPr>
          <p:cNvPr id="10253" name="Rectangle 13"/>
          <p:cNvSpPr>
            <a:spLocks noChangeArrowheads="1"/>
          </p:cNvSpPr>
          <p:nvPr/>
        </p:nvSpPr>
        <p:spPr bwMode="auto">
          <a:xfrm>
            <a:off x="7140575" y="2868613"/>
            <a:ext cx="1695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planning guides and technical </a:t>
            </a:r>
            <a:endParaRPr lang="en-US" sz="3600"/>
          </a:p>
        </p:txBody>
      </p:sp>
      <p:sp>
        <p:nvSpPr>
          <p:cNvPr id="10254" name="Rectangle 14"/>
          <p:cNvSpPr>
            <a:spLocks noChangeArrowheads="1"/>
          </p:cNvSpPr>
          <p:nvPr/>
        </p:nvSpPr>
        <p:spPr bwMode="auto">
          <a:xfrm>
            <a:off x="7140575" y="3032125"/>
            <a:ext cx="146526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assistance, e.g., CPG 101</a:t>
            </a:r>
            <a:endParaRPr lang="en-US" sz="3600"/>
          </a:p>
        </p:txBody>
      </p:sp>
      <p:sp>
        <p:nvSpPr>
          <p:cNvPr id="10255" name="Rectangle 15"/>
          <p:cNvSpPr>
            <a:spLocks noChangeArrowheads="1"/>
          </p:cNvSpPr>
          <p:nvPr/>
        </p:nvSpPr>
        <p:spPr bwMode="auto">
          <a:xfrm>
            <a:off x="7026275" y="3290888"/>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256" name="Rectangle 16"/>
          <p:cNvSpPr>
            <a:spLocks noChangeArrowheads="1"/>
          </p:cNvSpPr>
          <p:nvPr/>
        </p:nvSpPr>
        <p:spPr bwMode="auto">
          <a:xfrm>
            <a:off x="7140575" y="3290888"/>
            <a:ext cx="187960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Provides target outcomes to plan </a:t>
            </a:r>
            <a:endParaRPr lang="en-US" sz="3600"/>
          </a:p>
        </p:txBody>
      </p:sp>
      <p:sp>
        <p:nvSpPr>
          <p:cNvPr id="10257" name="Rectangle 17"/>
          <p:cNvSpPr>
            <a:spLocks noChangeArrowheads="1"/>
          </p:cNvSpPr>
          <p:nvPr/>
        </p:nvSpPr>
        <p:spPr bwMode="auto">
          <a:xfrm>
            <a:off x="7140575" y="3452813"/>
            <a:ext cx="40640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against</a:t>
            </a:r>
            <a:endParaRPr lang="en-US" sz="3600"/>
          </a:p>
        </p:txBody>
      </p:sp>
      <p:sp>
        <p:nvSpPr>
          <p:cNvPr id="10258" name="Rectangle 18"/>
          <p:cNvSpPr>
            <a:spLocks noChangeArrowheads="1"/>
          </p:cNvSpPr>
          <p:nvPr/>
        </p:nvSpPr>
        <p:spPr bwMode="auto">
          <a:xfrm>
            <a:off x="461963" y="5026025"/>
            <a:ext cx="2297112" cy="296863"/>
          </a:xfrm>
          <a:prstGeom prst="rect">
            <a:avLst/>
          </a:prstGeom>
          <a:solidFill>
            <a:srgbClr val="0078AE"/>
          </a:solidFill>
          <a:ln w="9525">
            <a:noFill/>
            <a:miter lim="800000"/>
            <a:headEnd/>
            <a:tailEnd/>
          </a:ln>
        </p:spPr>
        <p:txBody>
          <a:bodyPr/>
          <a:lstStyle/>
          <a:p>
            <a:endParaRPr lang="en-US"/>
          </a:p>
        </p:txBody>
      </p:sp>
      <p:sp>
        <p:nvSpPr>
          <p:cNvPr id="10259" name="Rectangle 19"/>
          <p:cNvSpPr>
            <a:spLocks noChangeArrowheads="1"/>
          </p:cNvSpPr>
          <p:nvPr/>
        </p:nvSpPr>
        <p:spPr bwMode="auto">
          <a:xfrm>
            <a:off x="461963" y="5026025"/>
            <a:ext cx="2297112" cy="296863"/>
          </a:xfrm>
          <a:prstGeom prst="rect">
            <a:avLst/>
          </a:prstGeom>
          <a:noFill/>
          <a:ln w="11113" cap="rnd">
            <a:solidFill>
              <a:srgbClr val="FFFFFF"/>
            </a:solidFill>
            <a:miter lim="800000"/>
            <a:headEnd/>
            <a:tailEnd/>
          </a:ln>
        </p:spPr>
        <p:txBody>
          <a:bodyPr/>
          <a:lstStyle/>
          <a:p>
            <a:endParaRPr lang="en-US"/>
          </a:p>
        </p:txBody>
      </p:sp>
      <p:sp>
        <p:nvSpPr>
          <p:cNvPr id="10260" name="Rectangle 20"/>
          <p:cNvSpPr>
            <a:spLocks noChangeArrowheads="1"/>
          </p:cNvSpPr>
          <p:nvPr/>
        </p:nvSpPr>
        <p:spPr bwMode="auto">
          <a:xfrm>
            <a:off x="1328738" y="5086350"/>
            <a:ext cx="404812" cy="198438"/>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charset="0"/>
              </a:rPr>
              <a:t>Train</a:t>
            </a:r>
            <a:endParaRPr lang="en-US" sz="3600"/>
          </a:p>
        </p:txBody>
      </p:sp>
      <p:sp>
        <p:nvSpPr>
          <p:cNvPr id="10261" name="Rectangle 21"/>
          <p:cNvSpPr>
            <a:spLocks noChangeArrowheads="1"/>
          </p:cNvSpPr>
          <p:nvPr/>
        </p:nvSpPr>
        <p:spPr bwMode="auto">
          <a:xfrm>
            <a:off x="557213" y="5386388"/>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262" name="Rectangle 22"/>
          <p:cNvSpPr>
            <a:spLocks noChangeArrowheads="1"/>
          </p:cNvSpPr>
          <p:nvPr/>
        </p:nvSpPr>
        <p:spPr bwMode="auto">
          <a:xfrm>
            <a:off x="669925" y="5386388"/>
            <a:ext cx="180340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Identifies learning objectives for </a:t>
            </a:r>
            <a:endParaRPr lang="en-US" sz="3600"/>
          </a:p>
        </p:txBody>
      </p:sp>
      <p:sp>
        <p:nvSpPr>
          <p:cNvPr id="10263" name="Rectangle 23"/>
          <p:cNvSpPr>
            <a:spLocks noChangeArrowheads="1"/>
          </p:cNvSpPr>
          <p:nvPr/>
        </p:nvSpPr>
        <p:spPr bwMode="auto">
          <a:xfrm>
            <a:off x="669925" y="5551488"/>
            <a:ext cx="1830388"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course development and course </a:t>
            </a:r>
            <a:endParaRPr lang="en-US" sz="3600"/>
          </a:p>
        </p:txBody>
      </p:sp>
      <p:sp>
        <p:nvSpPr>
          <p:cNvPr id="10264" name="Rectangle 24"/>
          <p:cNvSpPr>
            <a:spLocks noChangeArrowheads="1"/>
          </p:cNvSpPr>
          <p:nvPr/>
        </p:nvSpPr>
        <p:spPr bwMode="auto">
          <a:xfrm>
            <a:off x="669925" y="5711825"/>
            <a:ext cx="56832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selection  </a:t>
            </a:r>
            <a:endParaRPr lang="en-US" sz="3600"/>
          </a:p>
        </p:txBody>
      </p:sp>
      <p:sp>
        <p:nvSpPr>
          <p:cNvPr id="10265" name="Rectangle 25"/>
          <p:cNvSpPr>
            <a:spLocks noChangeArrowheads="1"/>
          </p:cNvSpPr>
          <p:nvPr/>
        </p:nvSpPr>
        <p:spPr bwMode="auto">
          <a:xfrm>
            <a:off x="557213" y="5951538"/>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266" name="Rectangle 26"/>
          <p:cNvSpPr>
            <a:spLocks noChangeArrowheads="1"/>
          </p:cNvSpPr>
          <p:nvPr/>
        </p:nvSpPr>
        <p:spPr bwMode="auto">
          <a:xfrm>
            <a:off x="669925" y="5951538"/>
            <a:ext cx="164147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Identifies requisite personnel </a:t>
            </a:r>
            <a:endParaRPr lang="en-US" sz="3600"/>
          </a:p>
        </p:txBody>
      </p:sp>
      <p:sp>
        <p:nvSpPr>
          <p:cNvPr id="10267" name="Rectangle 27"/>
          <p:cNvSpPr>
            <a:spLocks noChangeArrowheads="1"/>
          </p:cNvSpPr>
          <p:nvPr/>
        </p:nvSpPr>
        <p:spPr bwMode="auto">
          <a:xfrm>
            <a:off x="669925" y="6103938"/>
            <a:ext cx="814388"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competencies </a:t>
            </a:r>
            <a:endParaRPr lang="en-US" sz="3600"/>
          </a:p>
        </p:txBody>
      </p:sp>
      <p:sp>
        <p:nvSpPr>
          <p:cNvPr id="10268" name="Rectangle 28"/>
          <p:cNvSpPr>
            <a:spLocks noChangeArrowheads="1"/>
          </p:cNvSpPr>
          <p:nvPr/>
        </p:nvSpPr>
        <p:spPr bwMode="auto">
          <a:xfrm>
            <a:off x="461963" y="3435350"/>
            <a:ext cx="2297112" cy="295275"/>
          </a:xfrm>
          <a:prstGeom prst="rect">
            <a:avLst/>
          </a:prstGeom>
          <a:solidFill>
            <a:srgbClr val="0078AE"/>
          </a:solidFill>
          <a:ln w="9525">
            <a:noFill/>
            <a:miter lim="800000"/>
            <a:headEnd/>
            <a:tailEnd/>
          </a:ln>
        </p:spPr>
        <p:txBody>
          <a:bodyPr/>
          <a:lstStyle/>
          <a:p>
            <a:endParaRPr lang="en-US"/>
          </a:p>
        </p:txBody>
      </p:sp>
      <p:sp>
        <p:nvSpPr>
          <p:cNvPr id="10269" name="Rectangle 29"/>
          <p:cNvSpPr>
            <a:spLocks noChangeArrowheads="1"/>
          </p:cNvSpPr>
          <p:nvPr/>
        </p:nvSpPr>
        <p:spPr bwMode="auto">
          <a:xfrm>
            <a:off x="461963" y="3435350"/>
            <a:ext cx="2297112" cy="295275"/>
          </a:xfrm>
          <a:prstGeom prst="rect">
            <a:avLst/>
          </a:prstGeom>
          <a:noFill/>
          <a:ln w="11113" cap="rnd">
            <a:solidFill>
              <a:srgbClr val="FFFFFF"/>
            </a:solidFill>
            <a:miter lim="800000"/>
            <a:headEnd/>
            <a:tailEnd/>
          </a:ln>
        </p:spPr>
        <p:txBody>
          <a:bodyPr/>
          <a:lstStyle/>
          <a:p>
            <a:endParaRPr lang="en-US"/>
          </a:p>
        </p:txBody>
      </p:sp>
      <p:sp>
        <p:nvSpPr>
          <p:cNvPr id="10270" name="Rectangle 30"/>
          <p:cNvSpPr>
            <a:spLocks noChangeArrowheads="1"/>
          </p:cNvSpPr>
          <p:nvPr/>
        </p:nvSpPr>
        <p:spPr bwMode="auto">
          <a:xfrm>
            <a:off x="1274763" y="3502025"/>
            <a:ext cx="679450" cy="198438"/>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charset="0"/>
              </a:rPr>
              <a:t>Exercise</a:t>
            </a:r>
            <a:endParaRPr lang="en-US" sz="3600"/>
          </a:p>
        </p:txBody>
      </p:sp>
      <p:sp>
        <p:nvSpPr>
          <p:cNvPr id="10271" name="Rectangle 31"/>
          <p:cNvSpPr>
            <a:spLocks noChangeArrowheads="1"/>
          </p:cNvSpPr>
          <p:nvPr/>
        </p:nvSpPr>
        <p:spPr bwMode="auto">
          <a:xfrm>
            <a:off x="461963" y="3730625"/>
            <a:ext cx="2297112" cy="1169988"/>
          </a:xfrm>
          <a:prstGeom prst="rect">
            <a:avLst/>
          </a:prstGeom>
          <a:solidFill>
            <a:srgbClr val="FFFFFF"/>
          </a:solidFill>
          <a:ln w="9525">
            <a:noFill/>
            <a:miter lim="800000"/>
            <a:headEnd/>
            <a:tailEnd/>
          </a:ln>
        </p:spPr>
        <p:txBody>
          <a:bodyPr/>
          <a:lstStyle/>
          <a:p>
            <a:endParaRPr lang="en-US"/>
          </a:p>
        </p:txBody>
      </p:sp>
      <p:sp>
        <p:nvSpPr>
          <p:cNvPr id="10272" name="Rectangle 32"/>
          <p:cNvSpPr>
            <a:spLocks noChangeArrowheads="1"/>
          </p:cNvSpPr>
          <p:nvPr/>
        </p:nvSpPr>
        <p:spPr bwMode="auto">
          <a:xfrm>
            <a:off x="557213" y="3800475"/>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273" name="Rectangle 33"/>
          <p:cNvSpPr>
            <a:spLocks noChangeArrowheads="1"/>
          </p:cNvSpPr>
          <p:nvPr/>
        </p:nvSpPr>
        <p:spPr bwMode="auto">
          <a:xfrm>
            <a:off x="669925" y="3800475"/>
            <a:ext cx="192881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Provides structure and content for </a:t>
            </a:r>
            <a:endParaRPr lang="en-US" sz="3600"/>
          </a:p>
        </p:txBody>
      </p:sp>
      <p:sp>
        <p:nvSpPr>
          <p:cNvPr id="10274" name="Rectangle 34"/>
          <p:cNvSpPr>
            <a:spLocks noChangeArrowheads="1"/>
          </p:cNvSpPr>
          <p:nvPr/>
        </p:nvSpPr>
        <p:spPr bwMode="auto">
          <a:xfrm>
            <a:off x="669925" y="3965575"/>
            <a:ext cx="185261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HSEEP Exercise and Evaluation </a:t>
            </a:r>
            <a:endParaRPr lang="en-US" sz="3600"/>
          </a:p>
        </p:txBody>
      </p:sp>
      <p:sp>
        <p:nvSpPr>
          <p:cNvPr id="10275" name="Rectangle 35"/>
          <p:cNvSpPr>
            <a:spLocks noChangeArrowheads="1"/>
          </p:cNvSpPr>
          <p:nvPr/>
        </p:nvSpPr>
        <p:spPr bwMode="auto">
          <a:xfrm>
            <a:off x="669925" y="4125913"/>
            <a:ext cx="43497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Guides </a:t>
            </a:r>
            <a:endParaRPr lang="en-US" sz="3600"/>
          </a:p>
        </p:txBody>
      </p:sp>
      <p:sp>
        <p:nvSpPr>
          <p:cNvPr id="10276" name="Rectangle 36"/>
          <p:cNvSpPr>
            <a:spLocks noChangeArrowheads="1"/>
          </p:cNvSpPr>
          <p:nvPr/>
        </p:nvSpPr>
        <p:spPr bwMode="auto">
          <a:xfrm>
            <a:off x="557213" y="4386263"/>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277" name="Rectangle 37"/>
          <p:cNvSpPr>
            <a:spLocks noChangeArrowheads="1"/>
          </p:cNvSpPr>
          <p:nvPr/>
        </p:nvSpPr>
        <p:spPr bwMode="auto">
          <a:xfrm>
            <a:off x="669925" y="4386263"/>
            <a:ext cx="1881188"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Informs objectives for conducting </a:t>
            </a:r>
            <a:endParaRPr lang="en-US" sz="3600"/>
          </a:p>
        </p:txBody>
      </p:sp>
      <p:sp>
        <p:nvSpPr>
          <p:cNvPr id="10278" name="Rectangle 38"/>
          <p:cNvSpPr>
            <a:spLocks noChangeArrowheads="1"/>
          </p:cNvSpPr>
          <p:nvPr/>
        </p:nvSpPr>
        <p:spPr bwMode="auto">
          <a:xfrm>
            <a:off x="669925" y="4538663"/>
            <a:ext cx="163512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exercises under the National </a:t>
            </a:r>
            <a:endParaRPr lang="en-US" sz="3600"/>
          </a:p>
        </p:txBody>
      </p:sp>
      <p:sp>
        <p:nvSpPr>
          <p:cNvPr id="10279" name="Rectangle 39"/>
          <p:cNvSpPr>
            <a:spLocks noChangeArrowheads="1"/>
          </p:cNvSpPr>
          <p:nvPr/>
        </p:nvSpPr>
        <p:spPr bwMode="auto">
          <a:xfrm>
            <a:off x="669925" y="4700588"/>
            <a:ext cx="100647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Exercise Program</a:t>
            </a:r>
            <a:endParaRPr lang="en-US" sz="3600"/>
          </a:p>
        </p:txBody>
      </p:sp>
      <p:sp>
        <p:nvSpPr>
          <p:cNvPr id="10280" name="Rectangle 40"/>
          <p:cNvSpPr>
            <a:spLocks noChangeArrowheads="1"/>
          </p:cNvSpPr>
          <p:nvPr/>
        </p:nvSpPr>
        <p:spPr bwMode="auto">
          <a:xfrm>
            <a:off x="1009650" y="1831975"/>
            <a:ext cx="1416050" cy="198438"/>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charset="0"/>
              </a:rPr>
              <a:t>Evaluate/Improve </a:t>
            </a:r>
            <a:endParaRPr lang="en-US" sz="3600"/>
          </a:p>
        </p:txBody>
      </p:sp>
      <p:sp>
        <p:nvSpPr>
          <p:cNvPr id="10281" name="Rectangle 41"/>
          <p:cNvSpPr>
            <a:spLocks noChangeArrowheads="1"/>
          </p:cNvSpPr>
          <p:nvPr/>
        </p:nvSpPr>
        <p:spPr bwMode="auto">
          <a:xfrm>
            <a:off x="461963" y="2046288"/>
            <a:ext cx="2297112" cy="1308100"/>
          </a:xfrm>
          <a:prstGeom prst="rect">
            <a:avLst/>
          </a:prstGeom>
          <a:solidFill>
            <a:srgbClr val="FFFFFF"/>
          </a:solidFill>
          <a:ln w="9525">
            <a:noFill/>
            <a:miter lim="800000"/>
            <a:headEnd/>
            <a:tailEnd/>
          </a:ln>
        </p:spPr>
        <p:txBody>
          <a:bodyPr/>
          <a:lstStyle/>
          <a:p>
            <a:endParaRPr lang="en-US"/>
          </a:p>
        </p:txBody>
      </p:sp>
      <p:sp>
        <p:nvSpPr>
          <p:cNvPr id="10282" name="Rectangle 42"/>
          <p:cNvSpPr>
            <a:spLocks noChangeArrowheads="1"/>
          </p:cNvSpPr>
          <p:nvPr/>
        </p:nvSpPr>
        <p:spPr bwMode="auto">
          <a:xfrm>
            <a:off x="461963" y="2046288"/>
            <a:ext cx="2297112" cy="1308100"/>
          </a:xfrm>
          <a:prstGeom prst="rect">
            <a:avLst/>
          </a:prstGeom>
          <a:noFill/>
          <a:ln w="11113" cap="rnd">
            <a:solidFill>
              <a:srgbClr val="FFFFFF"/>
            </a:solidFill>
            <a:miter lim="800000"/>
            <a:headEnd/>
            <a:tailEnd/>
          </a:ln>
        </p:spPr>
        <p:txBody>
          <a:bodyPr/>
          <a:lstStyle/>
          <a:p>
            <a:endParaRPr lang="en-US"/>
          </a:p>
        </p:txBody>
      </p:sp>
      <p:sp>
        <p:nvSpPr>
          <p:cNvPr id="10283" name="Rectangle 43"/>
          <p:cNvSpPr>
            <a:spLocks noChangeArrowheads="1"/>
          </p:cNvSpPr>
          <p:nvPr/>
        </p:nvSpPr>
        <p:spPr bwMode="auto">
          <a:xfrm>
            <a:off x="565150" y="2119313"/>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284" name="Rectangle 44"/>
          <p:cNvSpPr>
            <a:spLocks noChangeArrowheads="1"/>
          </p:cNvSpPr>
          <p:nvPr/>
        </p:nvSpPr>
        <p:spPr bwMode="auto">
          <a:xfrm>
            <a:off x="681038" y="2119313"/>
            <a:ext cx="1928812"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Provides structure and content for </a:t>
            </a:r>
            <a:endParaRPr lang="en-US" sz="3600"/>
          </a:p>
        </p:txBody>
      </p:sp>
      <p:sp>
        <p:nvSpPr>
          <p:cNvPr id="10285" name="Rectangle 45"/>
          <p:cNvSpPr>
            <a:spLocks noChangeArrowheads="1"/>
          </p:cNvSpPr>
          <p:nvPr/>
        </p:nvSpPr>
        <p:spPr bwMode="auto">
          <a:xfrm>
            <a:off x="681038" y="2282825"/>
            <a:ext cx="185420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the Comprehensive Assessment </a:t>
            </a:r>
            <a:endParaRPr lang="en-US" sz="3600"/>
          </a:p>
        </p:txBody>
      </p:sp>
      <p:sp>
        <p:nvSpPr>
          <p:cNvPr id="10286" name="Rectangle 46"/>
          <p:cNvSpPr>
            <a:spLocks noChangeArrowheads="1"/>
          </p:cNvSpPr>
          <p:nvPr/>
        </p:nvSpPr>
        <p:spPr bwMode="auto">
          <a:xfrm>
            <a:off x="681038" y="2436813"/>
            <a:ext cx="2020887"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System (under development), State </a:t>
            </a:r>
            <a:endParaRPr lang="en-US" sz="3600"/>
          </a:p>
        </p:txBody>
      </p:sp>
      <p:sp>
        <p:nvSpPr>
          <p:cNvPr id="10287" name="Rectangle 47"/>
          <p:cNvSpPr>
            <a:spLocks noChangeArrowheads="1"/>
          </p:cNvSpPr>
          <p:nvPr/>
        </p:nvSpPr>
        <p:spPr bwMode="auto">
          <a:xfrm>
            <a:off x="681038" y="2598738"/>
            <a:ext cx="20891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Preparedness Reports, and the GAP </a:t>
            </a:r>
            <a:endParaRPr lang="en-US" sz="3600"/>
          </a:p>
        </p:txBody>
      </p:sp>
      <p:sp>
        <p:nvSpPr>
          <p:cNvPr id="10288" name="Rectangle 48"/>
          <p:cNvSpPr>
            <a:spLocks noChangeArrowheads="1"/>
          </p:cNvSpPr>
          <p:nvPr/>
        </p:nvSpPr>
        <p:spPr bwMode="auto">
          <a:xfrm>
            <a:off x="681038" y="2762250"/>
            <a:ext cx="471487"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Analysis</a:t>
            </a:r>
            <a:endParaRPr lang="en-US" sz="3600"/>
          </a:p>
        </p:txBody>
      </p:sp>
      <p:sp>
        <p:nvSpPr>
          <p:cNvPr id="10289" name="Rectangle 49"/>
          <p:cNvSpPr>
            <a:spLocks noChangeArrowheads="1"/>
          </p:cNvSpPr>
          <p:nvPr/>
        </p:nvSpPr>
        <p:spPr bwMode="auto">
          <a:xfrm>
            <a:off x="565150" y="2998788"/>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290" name="Rectangle 50"/>
          <p:cNvSpPr>
            <a:spLocks noChangeArrowheads="1"/>
          </p:cNvSpPr>
          <p:nvPr/>
        </p:nvSpPr>
        <p:spPr bwMode="auto">
          <a:xfrm>
            <a:off x="681038" y="2998788"/>
            <a:ext cx="20383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Helps characterize corrective action </a:t>
            </a:r>
            <a:endParaRPr lang="en-US" sz="3600"/>
          </a:p>
        </p:txBody>
      </p:sp>
      <p:sp>
        <p:nvSpPr>
          <p:cNvPr id="10291" name="Rectangle 51"/>
          <p:cNvSpPr>
            <a:spLocks noChangeArrowheads="1"/>
          </p:cNvSpPr>
          <p:nvPr/>
        </p:nvSpPr>
        <p:spPr bwMode="auto">
          <a:xfrm>
            <a:off x="681038" y="3154363"/>
            <a:ext cx="19240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processes and improvement plans</a:t>
            </a:r>
            <a:endParaRPr lang="en-US" sz="3600"/>
          </a:p>
        </p:txBody>
      </p:sp>
      <p:sp>
        <p:nvSpPr>
          <p:cNvPr id="10292" name="Rectangle 52"/>
          <p:cNvSpPr>
            <a:spLocks noChangeArrowheads="1"/>
          </p:cNvSpPr>
          <p:nvPr/>
        </p:nvSpPr>
        <p:spPr bwMode="auto">
          <a:xfrm>
            <a:off x="6896100" y="4151313"/>
            <a:ext cx="2224088" cy="295275"/>
          </a:xfrm>
          <a:prstGeom prst="rect">
            <a:avLst/>
          </a:prstGeom>
          <a:solidFill>
            <a:srgbClr val="0078AE"/>
          </a:solidFill>
          <a:ln w="9525">
            <a:noFill/>
            <a:miter lim="800000"/>
            <a:headEnd/>
            <a:tailEnd/>
          </a:ln>
        </p:spPr>
        <p:txBody>
          <a:bodyPr/>
          <a:lstStyle/>
          <a:p>
            <a:endParaRPr lang="en-US"/>
          </a:p>
        </p:txBody>
      </p:sp>
      <p:sp>
        <p:nvSpPr>
          <p:cNvPr id="10293" name="Rectangle 53"/>
          <p:cNvSpPr>
            <a:spLocks noChangeArrowheads="1"/>
          </p:cNvSpPr>
          <p:nvPr/>
        </p:nvSpPr>
        <p:spPr bwMode="auto">
          <a:xfrm>
            <a:off x="7431088" y="4233863"/>
            <a:ext cx="1214437" cy="198437"/>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charset="0"/>
              </a:rPr>
              <a:t>Organize/Equip</a:t>
            </a:r>
            <a:endParaRPr lang="en-US" sz="3600"/>
          </a:p>
        </p:txBody>
      </p:sp>
      <p:sp>
        <p:nvSpPr>
          <p:cNvPr id="10294" name="Rectangle 54"/>
          <p:cNvSpPr>
            <a:spLocks noChangeArrowheads="1"/>
          </p:cNvSpPr>
          <p:nvPr/>
        </p:nvSpPr>
        <p:spPr bwMode="auto">
          <a:xfrm>
            <a:off x="7032625" y="4494213"/>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295" name="Rectangle 55"/>
          <p:cNvSpPr>
            <a:spLocks noChangeArrowheads="1"/>
          </p:cNvSpPr>
          <p:nvPr/>
        </p:nvSpPr>
        <p:spPr bwMode="auto">
          <a:xfrm>
            <a:off x="7146925" y="4494213"/>
            <a:ext cx="192881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Provides structure and content for </a:t>
            </a:r>
            <a:endParaRPr lang="en-US" sz="3600"/>
          </a:p>
        </p:txBody>
      </p:sp>
      <p:sp>
        <p:nvSpPr>
          <p:cNvPr id="10296" name="Rectangle 56"/>
          <p:cNvSpPr>
            <a:spLocks noChangeArrowheads="1"/>
          </p:cNvSpPr>
          <p:nvPr/>
        </p:nvSpPr>
        <p:spPr bwMode="auto">
          <a:xfrm>
            <a:off x="7146925" y="4657725"/>
            <a:ext cx="46990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the Cost</a:t>
            </a:r>
            <a:endParaRPr lang="en-US" sz="3600"/>
          </a:p>
        </p:txBody>
      </p:sp>
      <p:sp>
        <p:nvSpPr>
          <p:cNvPr id="10297" name="Rectangle 57"/>
          <p:cNvSpPr>
            <a:spLocks noChangeArrowheads="1"/>
          </p:cNvSpPr>
          <p:nvPr/>
        </p:nvSpPr>
        <p:spPr bwMode="auto">
          <a:xfrm>
            <a:off x="7608888" y="4657725"/>
            <a:ext cx="42862"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298" name="Rectangle 58"/>
          <p:cNvSpPr>
            <a:spLocks noChangeArrowheads="1"/>
          </p:cNvSpPr>
          <p:nvPr/>
        </p:nvSpPr>
        <p:spPr bwMode="auto">
          <a:xfrm>
            <a:off x="7653338" y="4657725"/>
            <a:ext cx="10477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to</a:t>
            </a:r>
            <a:endParaRPr lang="en-US" sz="3600"/>
          </a:p>
        </p:txBody>
      </p:sp>
      <p:sp>
        <p:nvSpPr>
          <p:cNvPr id="10299" name="Rectangle 59"/>
          <p:cNvSpPr>
            <a:spLocks noChangeArrowheads="1"/>
          </p:cNvSpPr>
          <p:nvPr/>
        </p:nvSpPr>
        <p:spPr bwMode="auto">
          <a:xfrm>
            <a:off x="7751763" y="4657725"/>
            <a:ext cx="42862"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00" name="Rectangle 60"/>
          <p:cNvSpPr>
            <a:spLocks noChangeArrowheads="1"/>
          </p:cNvSpPr>
          <p:nvPr/>
        </p:nvSpPr>
        <p:spPr bwMode="auto">
          <a:xfrm>
            <a:off x="7797800" y="4657725"/>
            <a:ext cx="1195388"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Capabilities Analysis </a:t>
            </a:r>
            <a:endParaRPr lang="en-US" sz="3600"/>
          </a:p>
        </p:txBody>
      </p:sp>
      <p:sp>
        <p:nvSpPr>
          <p:cNvPr id="10301" name="Rectangle 61"/>
          <p:cNvSpPr>
            <a:spLocks noChangeArrowheads="1"/>
          </p:cNvSpPr>
          <p:nvPr/>
        </p:nvSpPr>
        <p:spPr bwMode="auto">
          <a:xfrm>
            <a:off x="7146925" y="4819650"/>
            <a:ext cx="116522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(under development)</a:t>
            </a:r>
            <a:endParaRPr lang="en-US" sz="3600"/>
          </a:p>
        </p:txBody>
      </p:sp>
      <p:sp>
        <p:nvSpPr>
          <p:cNvPr id="10302" name="Rectangle 62"/>
          <p:cNvSpPr>
            <a:spLocks noChangeArrowheads="1"/>
          </p:cNvSpPr>
          <p:nvPr/>
        </p:nvSpPr>
        <p:spPr bwMode="auto">
          <a:xfrm>
            <a:off x="7032625" y="5059363"/>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03" name="Rectangle 63"/>
          <p:cNvSpPr>
            <a:spLocks noChangeArrowheads="1"/>
          </p:cNvSpPr>
          <p:nvPr/>
        </p:nvSpPr>
        <p:spPr bwMode="auto">
          <a:xfrm>
            <a:off x="7146925" y="5059363"/>
            <a:ext cx="199707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Identifies equipment and personnel </a:t>
            </a:r>
            <a:endParaRPr lang="en-US" sz="3600"/>
          </a:p>
        </p:txBody>
      </p:sp>
      <p:sp>
        <p:nvSpPr>
          <p:cNvPr id="10304" name="Rectangle 64"/>
          <p:cNvSpPr>
            <a:spLocks noChangeArrowheads="1"/>
          </p:cNvSpPr>
          <p:nvPr/>
        </p:nvSpPr>
        <p:spPr bwMode="auto">
          <a:xfrm>
            <a:off x="7146925" y="5211763"/>
            <a:ext cx="164306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needs using NIMS Resource </a:t>
            </a:r>
            <a:endParaRPr lang="en-US" sz="3600"/>
          </a:p>
        </p:txBody>
      </p:sp>
      <p:sp>
        <p:nvSpPr>
          <p:cNvPr id="10305" name="Rectangle 65"/>
          <p:cNvSpPr>
            <a:spLocks noChangeArrowheads="1"/>
          </p:cNvSpPr>
          <p:nvPr/>
        </p:nvSpPr>
        <p:spPr bwMode="auto">
          <a:xfrm>
            <a:off x="7146925" y="5373688"/>
            <a:ext cx="143192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Typing &amp; Equipment Lists</a:t>
            </a:r>
            <a:endParaRPr lang="en-US" sz="3600"/>
          </a:p>
        </p:txBody>
      </p:sp>
      <p:sp>
        <p:nvSpPr>
          <p:cNvPr id="10306" name="Rectangle 66"/>
          <p:cNvSpPr>
            <a:spLocks noChangeArrowheads="1"/>
          </p:cNvSpPr>
          <p:nvPr/>
        </p:nvSpPr>
        <p:spPr bwMode="auto">
          <a:xfrm>
            <a:off x="4352925" y="3217863"/>
            <a:ext cx="803275" cy="228600"/>
          </a:xfrm>
          <a:prstGeom prst="rect">
            <a:avLst/>
          </a:prstGeom>
          <a:noFill/>
          <a:ln w="9525">
            <a:noFill/>
            <a:miter lim="800000"/>
            <a:headEnd/>
            <a:tailEnd/>
          </a:ln>
        </p:spPr>
        <p:txBody>
          <a:bodyPr wrap="none" lIns="0" tIns="0" rIns="0" bIns="0">
            <a:spAutoFit/>
          </a:bodyPr>
          <a:lstStyle/>
          <a:p>
            <a:r>
              <a:rPr lang="en-US" sz="1500" b="1">
                <a:solidFill>
                  <a:srgbClr val="FFFFFF"/>
                </a:solidFill>
                <a:latin typeface="Arial" charset="0"/>
              </a:rPr>
              <a:t>National </a:t>
            </a:r>
            <a:endParaRPr lang="en-US" sz="3600"/>
          </a:p>
        </p:txBody>
      </p:sp>
      <p:sp>
        <p:nvSpPr>
          <p:cNvPr id="10307" name="Rectangle 67"/>
          <p:cNvSpPr>
            <a:spLocks noChangeArrowheads="1"/>
          </p:cNvSpPr>
          <p:nvPr/>
        </p:nvSpPr>
        <p:spPr bwMode="auto">
          <a:xfrm>
            <a:off x="4113213" y="3436938"/>
            <a:ext cx="1314450" cy="228600"/>
          </a:xfrm>
          <a:prstGeom prst="rect">
            <a:avLst/>
          </a:prstGeom>
          <a:noFill/>
          <a:ln w="9525">
            <a:noFill/>
            <a:miter lim="800000"/>
            <a:headEnd/>
            <a:tailEnd/>
          </a:ln>
        </p:spPr>
        <p:txBody>
          <a:bodyPr wrap="none" lIns="0" tIns="0" rIns="0" bIns="0">
            <a:spAutoFit/>
          </a:bodyPr>
          <a:lstStyle/>
          <a:p>
            <a:r>
              <a:rPr lang="en-US" sz="1500" b="1">
                <a:solidFill>
                  <a:srgbClr val="FFFFFF"/>
                </a:solidFill>
                <a:latin typeface="Arial" charset="0"/>
              </a:rPr>
              <a:t>Preparedness </a:t>
            </a:r>
            <a:endParaRPr lang="en-US" sz="3600"/>
          </a:p>
        </p:txBody>
      </p:sp>
      <p:sp>
        <p:nvSpPr>
          <p:cNvPr id="10308" name="Rectangle 68"/>
          <p:cNvSpPr>
            <a:spLocks noChangeArrowheads="1"/>
          </p:cNvSpPr>
          <p:nvPr/>
        </p:nvSpPr>
        <p:spPr bwMode="auto">
          <a:xfrm>
            <a:off x="4230688" y="3659188"/>
            <a:ext cx="971550" cy="228600"/>
          </a:xfrm>
          <a:prstGeom prst="rect">
            <a:avLst/>
          </a:prstGeom>
          <a:noFill/>
          <a:ln w="9525">
            <a:noFill/>
            <a:miter lim="800000"/>
            <a:headEnd/>
            <a:tailEnd/>
          </a:ln>
        </p:spPr>
        <p:txBody>
          <a:bodyPr wrap="none" lIns="0" tIns="0" rIns="0" bIns="0">
            <a:spAutoFit/>
          </a:bodyPr>
          <a:lstStyle/>
          <a:p>
            <a:r>
              <a:rPr lang="en-US" sz="1500" b="1">
                <a:solidFill>
                  <a:srgbClr val="FFFFFF"/>
                </a:solidFill>
                <a:latin typeface="Arial" charset="0"/>
              </a:rPr>
              <a:t>Guidelines</a:t>
            </a:r>
            <a:endParaRPr lang="en-US" sz="3600"/>
          </a:p>
        </p:txBody>
      </p:sp>
      <p:sp>
        <p:nvSpPr>
          <p:cNvPr id="10309" name="Rectangle 69"/>
          <p:cNvSpPr>
            <a:spLocks noChangeArrowheads="1"/>
          </p:cNvSpPr>
          <p:nvPr/>
        </p:nvSpPr>
        <p:spPr bwMode="auto">
          <a:xfrm>
            <a:off x="5108575" y="3659188"/>
            <a:ext cx="52388" cy="228600"/>
          </a:xfrm>
          <a:prstGeom prst="rect">
            <a:avLst/>
          </a:prstGeom>
          <a:noFill/>
          <a:ln w="9525">
            <a:noFill/>
            <a:miter lim="800000"/>
            <a:headEnd/>
            <a:tailEnd/>
          </a:ln>
        </p:spPr>
        <p:txBody>
          <a:bodyPr wrap="none" lIns="0" tIns="0" rIns="0" bIns="0">
            <a:spAutoFit/>
          </a:bodyPr>
          <a:lstStyle/>
          <a:p>
            <a:r>
              <a:rPr lang="en-US" sz="1500" b="1">
                <a:solidFill>
                  <a:srgbClr val="FFFFFF"/>
                </a:solidFill>
                <a:latin typeface="Arial" charset="0"/>
              </a:rPr>
              <a:t>’</a:t>
            </a:r>
            <a:endParaRPr lang="en-US" sz="3600"/>
          </a:p>
        </p:txBody>
      </p:sp>
      <p:sp>
        <p:nvSpPr>
          <p:cNvPr id="10310" name="Rectangle 70"/>
          <p:cNvSpPr>
            <a:spLocks noChangeArrowheads="1"/>
          </p:cNvSpPr>
          <p:nvPr/>
        </p:nvSpPr>
        <p:spPr bwMode="auto">
          <a:xfrm>
            <a:off x="4511675" y="3887788"/>
            <a:ext cx="422275" cy="228600"/>
          </a:xfrm>
          <a:prstGeom prst="rect">
            <a:avLst/>
          </a:prstGeom>
          <a:noFill/>
          <a:ln w="9525">
            <a:noFill/>
            <a:miter lim="800000"/>
            <a:headEnd/>
            <a:tailEnd/>
          </a:ln>
        </p:spPr>
        <p:txBody>
          <a:bodyPr wrap="none" lIns="0" tIns="0" rIns="0" bIns="0">
            <a:spAutoFit/>
          </a:bodyPr>
          <a:lstStyle/>
          <a:p>
            <a:r>
              <a:rPr lang="en-US" sz="1500" b="1">
                <a:solidFill>
                  <a:srgbClr val="FFFFFF"/>
                </a:solidFill>
                <a:latin typeface="Arial" charset="0"/>
              </a:rPr>
              <a:t>TCL </a:t>
            </a:r>
            <a:endParaRPr lang="en-US" sz="3600"/>
          </a:p>
        </p:txBody>
      </p:sp>
      <p:pic>
        <p:nvPicPr>
          <p:cNvPr id="10311" name="Picture 71"/>
          <p:cNvPicPr>
            <a:picLocks noChangeAspect="1" noChangeArrowheads="1"/>
          </p:cNvPicPr>
          <p:nvPr/>
        </p:nvPicPr>
        <p:blipFill>
          <a:blip r:embed="rId3" cstate="print"/>
          <a:srcRect/>
          <a:stretch>
            <a:fillRect/>
          </a:stretch>
        </p:blipFill>
        <p:spPr bwMode="auto">
          <a:xfrm>
            <a:off x="4983163" y="4797425"/>
            <a:ext cx="36512" cy="39688"/>
          </a:xfrm>
          <a:prstGeom prst="rect">
            <a:avLst/>
          </a:prstGeom>
          <a:noFill/>
          <a:ln w="9525">
            <a:noFill/>
            <a:miter lim="800000"/>
            <a:headEnd/>
            <a:tailEnd/>
          </a:ln>
        </p:spPr>
      </p:pic>
      <p:pic>
        <p:nvPicPr>
          <p:cNvPr id="10312" name="Picture 72"/>
          <p:cNvPicPr>
            <a:picLocks noChangeAspect="1" noChangeArrowheads="1"/>
          </p:cNvPicPr>
          <p:nvPr/>
        </p:nvPicPr>
        <p:blipFill>
          <a:blip r:embed="rId3" cstate="print"/>
          <a:srcRect/>
          <a:stretch>
            <a:fillRect/>
          </a:stretch>
        </p:blipFill>
        <p:spPr bwMode="auto">
          <a:xfrm>
            <a:off x="4983163" y="4797425"/>
            <a:ext cx="36512" cy="39688"/>
          </a:xfrm>
          <a:prstGeom prst="rect">
            <a:avLst/>
          </a:prstGeom>
          <a:noFill/>
          <a:ln w="9525">
            <a:noFill/>
            <a:miter lim="800000"/>
            <a:headEnd/>
            <a:tailEnd/>
          </a:ln>
        </p:spPr>
      </p:pic>
      <p:pic>
        <p:nvPicPr>
          <p:cNvPr id="10313" name="Picture 73"/>
          <p:cNvPicPr>
            <a:picLocks noChangeAspect="1" noChangeArrowheads="1"/>
          </p:cNvPicPr>
          <p:nvPr/>
        </p:nvPicPr>
        <p:blipFill>
          <a:blip r:embed="rId3" cstate="print"/>
          <a:srcRect/>
          <a:stretch>
            <a:fillRect/>
          </a:stretch>
        </p:blipFill>
        <p:spPr bwMode="auto">
          <a:xfrm>
            <a:off x="4983163" y="4797425"/>
            <a:ext cx="36512" cy="39688"/>
          </a:xfrm>
          <a:prstGeom prst="rect">
            <a:avLst/>
          </a:prstGeom>
          <a:noFill/>
          <a:ln w="9525">
            <a:noFill/>
            <a:miter lim="800000"/>
            <a:headEnd/>
            <a:tailEnd/>
          </a:ln>
        </p:spPr>
      </p:pic>
      <p:pic>
        <p:nvPicPr>
          <p:cNvPr id="10314" name="Picture 74"/>
          <p:cNvPicPr>
            <a:picLocks noChangeAspect="1" noChangeArrowheads="1"/>
          </p:cNvPicPr>
          <p:nvPr/>
        </p:nvPicPr>
        <p:blipFill>
          <a:blip r:embed="rId4" cstate="print"/>
          <a:srcRect/>
          <a:stretch>
            <a:fillRect/>
          </a:stretch>
        </p:blipFill>
        <p:spPr bwMode="auto">
          <a:xfrm>
            <a:off x="2506663" y="1162050"/>
            <a:ext cx="4291012" cy="4983163"/>
          </a:xfrm>
          <a:prstGeom prst="rect">
            <a:avLst/>
          </a:prstGeom>
          <a:noFill/>
          <a:ln w="9525">
            <a:noFill/>
            <a:miter lim="800000"/>
            <a:headEnd/>
            <a:tailEnd/>
          </a:ln>
        </p:spPr>
      </p:pic>
      <p:pic>
        <p:nvPicPr>
          <p:cNvPr id="10315" name="Picture 75"/>
          <p:cNvPicPr>
            <a:picLocks noChangeAspect="1" noChangeArrowheads="1"/>
          </p:cNvPicPr>
          <p:nvPr/>
        </p:nvPicPr>
        <p:blipFill>
          <a:blip r:embed="rId5" cstate="print"/>
          <a:srcRect/>
          <a:stretch>
            <a:fillRect/>
          </a:stretch>
        </p:blipFill>
        <p:spPr bwMode="auto">
          <a:xfrm>
            <a:off x="2506663" y="1162050"/>
            <a:ext cx="4291012" cy="4983163"/>
          </a:xfrm>
          <a:prstGeom prst="rect">
            <a:avLst/>
          </a:prstGeom>
          <a:noFill/>
          <a:ln w="9525">
            <a:noFill/>
            <a:miter lim="800000"/>
            <a:headEnd/>
            <a:tailEnd/>
          </a:ln>
        </p:spPr>
      </p:pic>
      <p:pic>
        <p:nvPicPr>
          <p:cNvPr id="10316" name="Picture 76"/>
          <p:cNvPicPr>
            <a:picLocks noChangeAspect="1" noChangeArrowheads="1"/>
          </p:cNvPicPr>
          <p:nvPr/>
        </p:nvPicPr>
        <p:blipFill>
          <a:blip r:embed="rId6" cstate="print"/>
          <a:srcRect/>
          <a:stretch>
            <a:fillRect/>
          </a:stretch>
        </p:blipFill>
        <p:spPr bwMode="auto">
          <a:xfrm>
            <a:off x="4054475" y="3598863"/>
            <a:ext cx="1625600" cy="566737"/>
          </a:xfrm>
          <a:prstGeom prst="rect">
            <a:avLst/>
          </a:prstGeom>
          <a:noFill/>
          <a:ln w="9525">
            <a:noFill/>
            <a:miter lim="800000"/>
            <a:headEnd/>
            <a:tailEnd/>
          </a:ln>
        </p:spPr>
      </p:pic>
      <p:sp>
        <p:nvSpPr>
          <p:cNvPr id="10317" name="Rectangle 77"/>
          <p:cNvSpPr>
            <a:spLocks noChangeArrowheads="1"/>
          </p:cNvSpPr>
          <p:nvPr/>
        </p:nvSpPr>
        <p:spPr bwMode="auto">
          <a:xfrm>
            <a:off x="481013" y="1765300"/>
            <a:ext cx="2224087" cy="298450"/>
          </a:xfrm>
          <a:prstGeom prst="rect">
            <a:avLst/>
          </a:prstGeom>
          <a:solidFill>
            <a:srgbClr val="0078AE"/>
          </a:solidFill>
          <a:ln w="9525">
            <a:noFill/>
            <a:miter lim="800000"/>
            <a:headEnd/>
            <a:tailEnd/>
          </a:ln>
        </p:spPr>
        <p:txBody>
          <a:bodyPr/>
          <a:lstStyle/>
          <a:p>
            <a:endParaRPr lang="en-US"/>
          </a:p>
        </p:txBody>
      </p:sp>
      <p:sp>
        <p:nvSpPr>
          <p:cNvPr id="10318" name="Rectangle 78"/>
          <p:cNvSpPr>
            <a:spLocks noChangeArrowheads="1"/>
          </p:cNvSpPr>
          <p:nvPr/>
        </p:nvSpPr>
        <p:spPr bwMode="auto">
          <a:xfrm>
            <a:off x="481013" y="1765300"/>
            <a:ext cx="2224087" cy="298450"/>
          </a:xfrm>
          <a:prstGeom prst="rect">
            <a:avLst/>
          </a:prstGeom>
          <a:noFill/>
          <a:ln w="11113" cap="rnd">
            <a:solidFill>
              <a:srgbClr val="FFFFFF"/>
            </a:solidFill>
            <a:miter lim="800000"/>
            <a:headEnd/>
            <a:tailEnd/>
          </a:ln>
        </p:spPr>
        <p:txBody>
          <a:bodyPr/>
          <a:lstStyle/>
          <a:p>
            <a:endParaRPr lang="en-US"/>
          </a:p>
        </p:txBody>
      </p:sp>
      <p:sp>
        <p:nvSpPr>
          <p:cNvPr id="10319" name="Rectangle 79"/>
          <p:cNvSpPr>
            <a:spLocks noChangeArrowheads="1"/>
          </p:cNvSpPr>
          <p:nvPr/>
        </p:nvSpPr>
        <p:spPr bwMode="auto">
          <a:xfrm>
            <a:off x="1001713" y="1831975"/>
            <a:ext cx="1370012" cy="198438"/>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charset="0"/>
              </a:rPr>
              <a:t>Evaluate/Improve</a:t>
            </a:r>
            <a:endParaRPr lang="en-US" sz="3600"/>
          </a:p>
        </p:txBody>
      </p:sp>
      <p:pic>
        <p:nvPicPr>
          <p:cNvPr id="10320" name="Picture 80"/>
          <p:cNvPicPr>
            <a:picLocks noChangeAspect="1" noChangeArrowheads="1"/>
          </p:cNvPicPr>
          <p:nvPr/>
        </p:nvPicPr>
        <p:blipFill>
          <a:blip r:embed="rId7" cstate="print"/>
          <a:srcRect/>
          <a:stretch>
            <a:fillRect/>
          </a:stretch>
        </p:blipFill>
        <p:spPr bwMode="auto">
          <a:xfrm>
            <a:off x="3956050" y="3709988"/>
            <a:ext cx="298450" cy="236537"/>
          </a:xfrm>
          <a:prstGeom prst="rect">
            <a:avLst/>
          </a:prstGeom>
          <a:noFill/>
          <a:ln w="9525">
            <a:noFill/>
            <a:miter lim="800000"/>
            <a:headEnd/>
            <a:tailEnd/>
          </a:ln>
        </p:spPr>
      </p:pic>
      <p:pic>
        <p:nvPicPr>
          <p:cNvPr id="10321" name="Picture 81"/>
          <p:cNvPicPr>
            <a:picLocks noChangeAspect="1" noChangeArrowheads="1"/>
          </p:cNvPicPr>
          <p:nvPr/>
        </p:nvPicPr>
        <p:blipFill>
          <a:blip r:embed="rId7" cstate="print"/>
          <a:srcRect/>
          <a:stretch>
            <a:fillRect/>
          </a:stretch>
        </p:blipFill>
        <p:spPr bwMode="auto">
          <a:xfrm>
            <a:off x="4654550" y="3487738"/>
            <a:ext cx="298450" cy="236537"/>
          </a:xfrm>
          <a:prstGeom prst="rect">
            <a:avLst/>
          </a:prstGeom>
          <a:noFill/>
          <a:ln w="9525">
            <a:noFill/>
            <a:miter lim="800000"/>
            <a:headEnd/>
            <a:tailEnd/>
          </a:ln>
        </p:spPr>
      </p:pic>
      <p:sp>
        <p:nvSpPr>
          <p:cNvPr id="10322" name="Rectangle 82"/>
          <p:cNvSpPr>
            <a:spLocks noChangeArrowheads="1"/>
          </p:cNvSpPr>
          <p:nvPr/>
        </p:nvSpPr>
        <p:spPr bwMode="auto">
          <a:xfrm>
            <a:off x="4235450" y="3227388"/>
            <a:ext cx="1341438" cy="182562"/>
          </a:xfrm>
          <a:prstGeom prst="rect">
            <a:avLst/>
          </a:prstGeom>
          <a:noFill/>
          <a:ln w="9525">
            <a:noFill/>
            <a:miter lim="800000"/>
            <a:headEnd/>
            <a:tailEnd/>
          </a:ln>
        </p:spPr>
        <p:txBody>
          <a:bodyPr wrap="none" lIns="0" tIns="0" rIns="0" bIns="0">
            <a:spAutoFit/>
          </a:bodyPr>
          <a:lstStyle/>
          <a:p>
            <a:r>
              <a:rPr lang="en-US" sz="1200" b="1">
                <a:solidFill>
                  <a:srgbClr val="333399"/>
                </a:solidFill>
                <a:latin typeface="Arial" charset="0"/>
              </a:rPr>
              <a:t>The NPG and TCL </a:t>
            </a:r>
            <a:endParaRPr lang="en-US" sz="3600"/>
          </a:p>
        </p:txBody>
      </p:sp>
      <p:sp>
        <p:nvSpPr>
          <p:cNvPr id="10323" name="Rectangle 83"/>
          <p:cNvSpPr>
            <a:spLocks noChangeArrowheads="1"/>
          </p:cNvSpPr>
          <p:nvPr/>
        </p:nvSpPr>
        <p:spPr bwMode="auto">
          <a:xfrm>
            <a:off x="4314825" y="3406775"/>
            <a:ext cx="1152525" cy="182563"/>
          </a:xfrm>
          <a:prstGeom prst="rect">
            <a:avLst/>
          </a:prstGeom>
          <a:noFill/>
          <a:ln w="9525">
            <a:noFill/>
            <a:miter lim="800000"/>
            <a:headEnd/>
            <a:tailEnd/>
          </a:ln>
        </p:spPr>
        <p:txBody>
          <a:bodyPr wrap="none" lIns="0" tIns="0" rIns="0" bIns="0">
            <a:spAutoFit/>
          </a:bodyPr>
          <a:lstStyle/>
          <a:p>
            <a:r>
              <a:rPr lang="en-US" sz="1200" b="1">
                <a:solidFill>
                  <a:srgbClr val="333399"/>
                </a:solidFill>
                <a:latin typeface="Arial" charset="0"/>
              </a:rPr>
              <a:t>drive decisions </a:t>
            </a:r>
            <a:endParaRPr lang="en-US" sz="3600"/>
          </a:p>
        </p:txBody>
      </p:sp>
      <p:sp>
        <p:nvSpPr>
          <p:cNvPr id="10324" name="Rectangle 84"/>
          <p:cNvSpPr>
            <a:spLocks noChangeArrowheads="1"/>
          </p:cNvSpPr>
          <p:nvPr/>
        </p:nvSpPr>
        <p:spPr bwMode="auto">
          <a:xfrm>
            <a:off x="4330700" y="3584575"/>
            <a:ext cx="1130300" cy="182563"/>
          </a:xfrm>
          <a:prstGeom prst="rect">
            <a:avLst/>
          </a:prstGeom>
          <a:noFill/>
          <a:ln w="9525">
            <a:noFill/>
            <a:miter lim="800000"/>
            <a:headEnd/>
            <a:tailEnd/>
          </a:ln>
        </p:spPr>
        <p:txBody>
          <a:bodyPr wrap="none" lIns="0" tIns="0" rIns="0" bIns="0">
            <a:spAutoFit/>
          </a:bodyPr>
          <a:lstStyle/>
          <a:p>
            <a:r>
              <a:rPr lang="en-US" sz="1200" b="1">
                <a:solidFill>
                  <a:srgbClr val="333399"/>
                </a:solidFill>
                <a:latin typeface="Arial" charset="0"/>
              </a:rPr>
              <a:t>throughout the </a:t>
            </a:r>
            <a:endParaRPr lang="en-US" sz="3600"/>
          </a:p>
        </p:txBody>
      </p:sp>
      <p:sp>
        <p:nvSpPr>
          <p:cNvPr id="10325" name="Rectangle 85"/>
          <p:cNvSpPr>
            <a:spLocks noChangeArrowheads="1"/>
          </p:cNvSpPr>
          <p:nvPr/>
        </p:nvSpPr>
        <p:spPr bwMode="auto">
          <a:xfrm>
            <a:off x="4176713" y="3760788"/>
            <a:ext cx="1419225" cy="182562"/>
          </a:xfrm>
          <a:prstGeom prst="rect">
            <a:avLst/>
          </a:prstGeom>
          <a:noFill/>
          <a:ln w="9525">
            <a:noFill/>
            <a:miter lim="800000"/>
            <a:headEnd/>
            <a:tailEnd/>
          </a:ln>
        </p:spPr>
        <p:txBody>
          <a:bodyPr wrap="none" lIns="0" tIns="0" rIns="0" bIns="0">
            <a:spAutoFit/>
          </a:bodyPr>
          <a:lstStyle/>
          <a:p>
            <a:r>
              <a:rPr lang="en-US" sz="1200" b="1">
                <a:solidFill>
                  <a:srgbClr val="333399"/>
                </a:solidFill>
                <a:latin typeface="Arial" charset="0"/>
              </a:rPr>
              <a:t>preparedness cycle</a:t>
            </a:r>
            <a:endParaRPr lang="en-US" sz="3600"/>
          </a:p>
        </p:txBody>
      </p:sp>
      <p:sp>
        <p:nvSpPr>
          <p:cNvPr id="10326" name="Rectangle 86"/>
          <p:cNvSpPr>
            <a:spLocks noChangeArrowheads="1"/>
          </p:cNvSpPr>
          <p:nvPr/>
        </p:nvSpPr>
        <p:spPr bwMode="auto">
          <a:xfrm>
            <a:off x="6919913" y="2657475"/>
            <a:ext cx="2224087" cy="1009650"/>
          </a:xfrm>
          <a:prstGeom prst="rect">
            <a:avLst/>
          </a:prstGeom>
          <a:solidFill>
            <a:schemeClr val="tx1"/>
          </a:solidFill>
          <a:ln w="11113" cap="rnd">
            <a:solidFill>
              <a:srgbClr val="FFFFFF"/>
            </a:solidFill>
            <a:miter lim="800000"/>
            <a:headEnd/>
            <a:tailEnd/>
          </a:ln>
        </p:spPr>
        <p:txBody>
          <a:bodyPr/>
          <a:lstStyle/>
          <a:p>
            <a:endParaRPr lang="en-US"/>
          </a:p>
        </p:txBody>
      </p:sp>
      <p:sp>
        <p:nvSpPr>
          <p:cNvPr id="10327" name="Rectangle 87"/>
          <p:cNvSpPr>
            <a:spLocks noChangeArrowheads="1"/>
          </p:cNvSpPr>
          <p:nvPr/>
        </p:nvSpPr>
        <p:spPr bwMode="auto">
          <a:xfrm>
            <a:off x="6896100" y="2374900"/>
            <a:ext cx="2224088" cy="295275"/>
          </a:xfrm>
          <a:prstGeom prst="rect">
            <a:avLst/>
          </a:prstGeom>
          <a:solidFill>
            <a:srgbClr val="0078AE"/>
          </a:solidFill>
          <a:ln w="9525">
            <a:noFill/>
            <a:miter lim="800000"/>
            <a:headEnd/>
            <a:tailEnd/>
          </a:ln>
        </p:spPr>
        <p:txBody>
          <a:bodyPr/>
          <a:lstStyle/>
          <a:p>
            <a:endParaRPr lang="en-US"/>
          </a:p>
        </p:txBody>
      </p:sp>
      <p:sp>
        <p:nvSpPr>
          <p:cNvPr id="10328" name="Rectangle 88"/>
          <p:cNvSpPr>
            <a:spLocks noChangeArrowheads="1"/>
          </p:cNvSpPr>
          <p:nvPr/>
        </p:nvSpPr>
        <p:spPr bwMode="auto">
          <a:xfrm>
            <a:off x="6896100" y="2374900"/>
            <a:ext cx="2224088" cy="295275"/>
          </a:xfrm>
          <a:prstGeom prst="rect">
            <a:avLst/>
          </a:prstGeom>
          <a:noFill/>
          <a:ln w="11113" cap="rnd">
            <a:solidFill>
              <a:srgbClr val="FFFFFF"/>
            </a:solidFill>
            <a:miter lim="800000"/>
            <a:headEnd/>
            <a:tailEnd/>
          </a:ln>
        </p:spPr>
        <p:txBody>
          <a:bodyPr/>
          <a:lstStyle/>
          <a:p>
            <a:endParaRPr lang="en-US"/>
          </a:p>
        </p:txBody>
      </p:sp>
      <p:sp>
        <p:nvSpPr>
          <p:cNvPr id="10329" name="Rectangle 89"/>
          <p:cNvSpPr>
            <a:spLocks noChangeArrowheads="1"/>
          </p:cNvSpPr>
          <p:nvPr/>
        </p:nvSpPr>
        <p:spPr bwMode="auto">
          <a:xfrm>
            <a:off x="7807325" y="2439988"/>
            <a:ext cx="349250" cy="198437"/>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charset="0"/>
              </a:rPr>
              <a:t>Plan</a:t>
            </a:r>
            <a:endParaRPr lang="en-US" sz="3600"/>
          </a:p>
        </p:txBody>
      </p:sp>
      <p:sp>
        <p:nvSpPr>
          <p:cNvPr id="10330" name="Rectangle 90"/>
          <p:cNvSpPr>
            <a:spLocks noChangeArrowheads="1"/>
          </p:cNvSpPr>
          <p:nvPr/>
        </p:nvSpPr>
        <p:spPr bwMode="auto">
          <a:xfrm>
            <a:off x="7026275" y="2717800"/>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31" name="Rectangle 91"/>
          <p:cNvSpPr>
            <a:spLocks noChangeArrowheads="1"/>
          </p:cNvSpPr>
          <p:nvPr/>
        </p:nvSpPr>
        <p:spPr bwMode="auto">
          <a:xfrm>
            <a:off x="7140575" y="2717800"/>
            <a:ext cx="199866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Provides content and objectives for </a:t>
            </a:r>
            <a:endParaRPr lang="en-US" sz="3600"/>
          </a:p>
        </p:txBody>
      </p:sp>
      <p:sp>
        <p:nvSpPr>
          <p:cNvPr id="10332" name="Rectangle 92"/>
          <p:cNvSpPr>
            <a:spLocks noChangeArrowheads="1"/>
          </p:cNvSpPr>
          <p:nvPr/>
        </p:nvSpPr>
        <p:spPr bwMode="auto">
          <a:xfrm>
            <a:off x="7140575" y="2868613"/>
            <a:ext cx="1695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planning guides and technical </a:t>
            </a:r>
            <a:endParaRPr lang="en-US" sz="3600"/>
          </a:p>
        </p:txBody>
      </p:sp>
      <p:sp>
        <p:nvSpPr>
          <p:cNvPr id="10333" name="Rectangle 93"/>
          <p:cNvSpPr>
            <a:spLocks noChangeArrowheads="1"/>
          </p:cNvSpPr>
          <p:nvPr/>
        </p:nvSpPr>
        <p:spPr bwMode="auto">
          <a:xfrm>
            <a:off x="7140575" y="3032125"/>
            <a:ext cx="146526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assistance, e.g., CPG 101</a:t>
            </a:r>
            <a:endParaRPr lang="en-US" sz="3600"/>
          </a:p>
        </p:txBody>
      </p:sp>
      <p:sp>
        <p:nvSpPr>
          <p:cNvPr id="10334" name="Rectangle 94"/>
          <p:cNvSpPr>
            <a:spLocks noChangeArrowheads="1"/>
          </p:cNvSpPr>
          <p:nvPr/>
        </p:nvSpPr>
        <p:spPr bwMode="auto">
          <a:xfrm>
            <a:off x="7026275" y="3290888"/>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35" name="Rectangle 95"/>
          <p:cNvSpPr>
            <a:spLocks noChangeArrowheads="1"/>
          </p:cNvSpPr>
          <p:nvPr/>
        </p:nvSpPr>
        <p:spPr bwMode="auto">
          <a:xfrm>
            <a:off x="7140575" y="3290888"/>
            <a:ext cx="187960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Provides target outcomes to plan </a:t>
            </a:r>
            <a:endParaRPr lang="en-US" sz="3600"/>
          </a:p>
        </p:txBody>
      </p:sp>
      <p:sp>
        <p:nvSpPr>
          <p:cNvPr id="10336" name="Rectangle 96"/>
          <p:cNvSpPr>
            <a:spLocks noChangeArrowheads="1"/>
          </p:cNvSpPr>
          <p:nvPr/>
        </p:nvSpPr>
        <p:spPr bwMode="auto">
          <a:xfrm>
            <a:off x="7140575" y="3452813"/>
            <a:ext cx="40640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against</a:t>
            </a:r>
            <a:endParaRPr lang="en-US" sz="3600"/>
          </a:p>
        </p:txBody>
      </p:sp>
      <p:sp>
        <p:nvSpPr>
          <p:cNvPr id="10337" name="Rectangle 97"/>
          <p:cNvSpPr>
            <a:spLocks noChangeArrowheads="1"/>
          </p:cNvSpPr>
          <p:nvPr/>
        </p:nvSpPr>
        <p:spPr bwMode="auto">
          <a:xfrm>
            <a:off x="7026275" y="2717800"/>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38" name="Rectangle 98"/>
          <p:cNvSpPr>
            <a:spLocks noChangeArrowheads="1"/>
          </p:cNvSpPr>
          <p:nvPr/>
        </p:nvSpPr>
        <p:spPr bwMode="auto">
          <a:xfrm>
            <a:off x="7140575" y="2717800"/>
            <a:ext cx="199866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Provides content and objectives for </a:t>
            </a:r>
            <a:endParaRPr lang="en-US" sz="3600"/>
          </a:p>
        </p:txBody>
      </p:sp>
      <p:sp>
        <p:nvSpPr>
          <p:cNvPr id="10339" name="Rectangle 99"/>
          <p:cNvSpPr>
            <a:spLocks noChangeArrowheads="1"/>
          </p:cNvSpPr>
          <p:nvPr/>
        </p:nvSpPr>
        <p:spPr bwMode="auto">
          <a:xfrm>
            <a:off x="7140575" y="2868613"/>
            <a:ext cx="1695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planning guides and technical </a:t>
            </a:r>
            <a:endParaRPr lang="en-US" sz="3600"/>
          </a:p>
        </p:txBody>
      </p:sp>
      <p:sp>
        <p:nvSpPr>
          <p:cNvPr id="10340" name="Rectangle 100"/>
          <p:cNvSpPr>
            <a:spLocks noChangeArrowheads="1"/>
          </p:cNvSpPr>
          <p:nvPr/>
        </p:nvSpPr>
        <p:spPr bwMode="auto">
          <a:xfrm>
            <a:off x="7140575" y="3032125"/>
            <a:ext cx="146526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assistance, e.g., CPG 101</a:t>
            </a:r>
            <a:endParaRPr lang="en-US" sz="3600"/>
          </a:p>
        </p:txBody>
      </p:sp>
      <p:sp>
        <p:nvSpPr>
          <p:cNvPr id="10341" name="Rectangle 101"/>
          <p:cNvSpPr>
            <a:spLocks noChangeArrowheads="1"/>
          </p:cNvSpPr>
          <p:nvPr/>
        </p:nvSpPr>
        <p:spPr bwMode="auto">
          <a:xfrm>
            <a:off x="7026275" y="3290888"/>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42" name="Rectangle 102"/>
          <p:cNvSpPr>
            <a:spLocks noChangeArrowheads="1"/>
          </p:cNvSpPr>
          <p:nvPr/>
        </p:nvSpPr>
        <p:spPr bwMode="auto">
          <a:xfrm>
            <a:off x="7140575" y="3290888"/>
            <a:ext cx="187960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Provides target outcomes to plan </a:t>
            </a:r>
            <a:endParaRPr lang="en-US" sz="3600"/>
          </a:p>
        </p:txBody>
      </p:sp>
      <p:sp>
        <p:nvSpPr>
          <p:cNvPr id="10343" name="Rectangle 103"/>
          <p:cNvSpPr>
            <a:spLocks noChangeArrowheads="1"/>
          </p:cNvSpPr>
          <p:nvPr/>
        </p:nvSpPr>
        <p:spPr bwMode="auto">
          <a:xfrm>
            <a:off x="7140575" y="3452813"/>
            <a:ext cx="40640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against</a:t>
            </a:r>
            <a:endParaRPr lang="en-US" sz="3600"/>
          </a:p>
        </p:txBody>
      </p:sp>
      <p:sp>
        <p:nvSpPr>
          <p:cNvPr id="10344" name="Rectangle 104"/>
          <p:cNvSpPr>
            <a:spLocks noChangeArrowheads="1"/>
          </p:cNvSpPr>
          <p:nvPr/>
        </p:nvSpPr>
        <p:spPr bwMode="auto">
          <a:xfrm>
            <a:off x="461963" y="5026025"/>
            <a:ext cx="2297112" cy="296863"/>
          </a:xfrm>
          <a:prstGeom prst="rect">
            <a:avLst/>
          </a:prstGeom>
          <a:solidFill>
            <a:srgbClr val="0078AE"/>
          </a:solidFill>
          <a:ln w="9525">
            <a:noFill/>
            <a:miter lim="800000"/>
            <a:headEnd/>
            <a:tailEnd/>
          </a:ln>
        </p:spPr>
        <p:txBody>
          <a:bodyPr/>
          <a:lstStyle/>
          <a:p>
            <a:endParaRPr lang="en-US"/>
          </a:p>
        </p:txBody>
      </p:sp>
      <p:sp>
        <p:nvSpPr>
          <p:cNvPr id="10345" name="Rectangle 105"/>
          <p:cNvSpPr>
            <a:spLocks noChangeArrowheads="1"/>
          </p:cNvSpPr>
          <p:nvPr/>
        </p:nvSpPr>
        <p:spPr bwMode="auto">
          <a:xfrm>
            <a:off x="461963" y="5026025"/>
            <a:ext cx="2297112" cy="296863"/>
          </a:xfrm>
          <a:prstGeom prst="rect">
            <a:avLst/>
          </a:prstGeom>
          <a:noFill/>
          <a:ln w="11113" cap="rnd">
            <a:solidFill>
              <a:srgbClr val="FFFFFF"/>
            </a:solidFill>
            <a:miter lim="800000"/>
            <a:headEnd/>
            <a:tailEnd/>
          </a:ln>
        </p:spPr>
        <p:txBody>
          <a:bodyPr/>
          <a:lstStyle/>
          <a:p>
            <a:endParaRPr lang="en-US"/>
          </a:p>
        </p:txBody>
      </p:sp>
      <p:sp>
        <p:nvSpPr>
          <p:cNvPr id="10346" name="Rectangle 106"/>
          <p:cNvSpPr>
            <a:spLocks noChangeArrowheads="1"/>
          </p:cNvSpPr>
          <p:nvPr/>
        </p:nvSpPr>
        <p:spPr bwMode="auto">
          <a:xfrm>
            <a:off x="1328738" y="5086350"/>
            <a:ext cx="404812" cy="198438"/>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charset="0"/>
              </a:rPr>
              <a:t>Train</a:t>
            </a:r>
            <a:endParaRPr lang="en-US" sz="3600"/>
          </a:p>
        </p:txBody>
      </p:sp>
      <p:sp>
        <p:nvSpPr>
          <p:cNvPr id="10347" name="Rectangle 107"/>
          <p:cNvSpPr>
            <a:spLocks noChangeArrowheads="1"/>
          </p:cNvSpPr>
          <p:nvPr/>
        </p:nvSpPr>
        <p:spPr bwMode="auto">
          <a:xfrm>
            <a:off x="557213" y="5386388"/>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48" name="Rectangle 108"/>
          <p:cNvSpPr>
            <a:spLocks noChangeArrowheads="1"/>
          </p:cNvSpPr>
          <p:nvPr/>
        </p:nvSpPr>
        <p:spPr bwMode="auto">
          <a:xfrm>
            <a:off x="669925" y="5386388"/>
            <a:ext cx="180340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Identifies learning objectives for </a:t>
            </a:r>
            <a:endParaRPr lang="en-US" sz="3600"/>
          </a:p>
        </p:txBody>
      </p:sp>
      <p:sp>
        <p:nvSpPr>
          <p:cNvPr id="10349" name="Rectangle 109"/>
          <p:cNvSpPr>
            <a:spLocks noChangeArrowheads="1"/>
          </p:cNvSpPr>
          <p:nvPr/>
        </p:nvSpPr>
        <p:spPr bwMode="auto">
          <a:xfrm>
            <a:off x="669925" y="5551488"/>
            <a:ext cx="1830388"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course development and course </a:t>
            </a:r>
            <a:endParaRPr lang="en-US" sz="3600"/>
          </a:p>
        </p:txBody>
      </p:sp>
      <p:sp>
        <p:nvSpPr>
          <p:cNvPr id="10350" name="Rectangle 110"/>
          <p:cNvSpPr>
            <a:spLocks noChangeArrowheads="1"/>
          </p:cNvSpPr>
          <p:nvPr/>
        </p:nvSpPr>
        <p:spPr bwMode="auto">
          <a:xfrm>
            <a:off x="669925" y="5711825"/>
            <a:ext cx="56832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selection  </a:t>
            </a:r>
            <a:endParaRPr lang="en-US" sz="3600"/>
          </a:p>
        </p:txBody>
      </p:sp>
      <p:sp>
        <p:nvSpPr>
          <p:cNvPr id="10351" name="Rectangle 111"/>
          <p:cNvSpPr>
            <a:spLocks noChangeArrowheads="1"/>
          </p:cNvSpPr>
          <p:nvPr/>
        </p:nvSpPr>
        <p:spPr bwMode="auto">
          <a:xfrm>
            <a:off x="557213" y="5951538"/>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52" name="Rectangle 112"/>
          <p:cNvSpPr>
            <a:spLocks noChangeArrowheads="1"/>
          </p:cNvSpPr>
          <p:nvPr/>
        </p:nvSpPr>
        <p:spPr bwMode="auto">
          <a:xfrm>
            <a:off x="669925" y="5951538"/>
            <a:ext cx="164147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Identifies requisite personnel </a:t>
            </a:r>
            <a:endParaRPr lang="en-US" sz="3600"/>
          </a:p>
        </p:txBody>
      </p:sp>
      <p:sp>
        <p:nvSpPr>
          <p:cNvPr id="10353" name="Rectangle 113"/>
          <p:cNvSpPr>
            <a:spLocks noChangeArrowheads="1"/>
          </p:cNvSpPr>
          <p:nvPr/>
        </p:nvSpPr>
        <p:spPr bwMode="auto">
          <a:xfrm>
            <a:off x="669925" y="6103938"/>
            <a:ext cx="814388"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competencies </a:t>
            </a:r>
            <a:endParaRPr lang="en-US" sz="3600"/>
          </a:p>
        </p:txBody>
      </p:sp>
      <p:sp>
        <p:nvSpPr>
          <p:cNvPr id="10354" name="Rectangle 114"/>
          <p:cNvSpPr>
            <a:spLocks noChangeArrowheads="1"/>
          </p:cNvSpPr>
          <p:nvPr/>
        </p:nvSpPr>
        <p:spPr bwMode="auto">
          <a:xfrm>
            <a:off x="461963" y="3435350"/>
            <a:ext cx="2297112" cy="295275"/>
          </a:xfrm>
          <a:prstGeom prst="rect">
            <a:avLst/>
          </a:prstGeom>
          <a:solidFill>
            <a:srgbClr val="0078AE"/>
          </a:solidFill>
          <a:ln w="9525">
            <a:noFill/>
            <a:miter lim="800000"/>
            <a:headEnd/>
            <a:tailEnd/>
          </a:ln>
        </p:spPr>
        <p:txBody>
          <a:bodyPr/>
          <a:lstStyle/>
          <a:p>
            <a:endParaRPr lang="en-US"/>
          </a:p>
        </p:txBody>
      </p:sp>
      <p:sp>
        <p:nvSpPr>
          <p:cNvPr id="10355" name="Rectangle 115"/>
          <p:cNvSpPr>
            <a:spLocks noChangeArrowheads="1"/>
          </p:cNvSpPr>
          <p:nvPr/>
        </p:nvSpPr>
        <p:spPr bwMode="auto">
          <a:xfrm>
            <a:off x="461963" y="3435350"/>
            <a:ext cx="2297112" cy="295275"/>
          </a:xfrm>
          <a:prstGeom prst="rect">
            <a:avLst/>
          </a:prstGeom>
          <a:noFill/>
          <a:ln w="11113" cap="rnd">
            <a:solidFill>
              <a:srgbClr val="FFFFFF"/>
            </a:solidFill>
            <a:miter lim="800000"/>
            <a:headEnd/>
            <a:tailEnd/>
          </a:ln>
        </p:spPr>
        <p:txBody>
          <a:bodyPr/>
          <a:lstStyle/>
          <a:p>
            <a:endParaRPr lang="en-US"/>
          </a:p>
        </p:txBody>
      </p:sp>
      <p:sp>
        <p:nvSpPr>
          <p:cNvPr id="10356" name="Rectangle 116"/>
          <p:cNvSpPr>
            <a:spLocks noChangeArrowheads="1"/>
          </p:cNvSpPr>
          <p:nvPr/>
        </p:nvSpPr>
        <p:spPr bwMode="auto">
          <a:xfrm>
            <a:off x="1274763" y="3502025"/>
            <a:ext cx="679450" cy="198438"/>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charset="0"/>
              </a:rPr>
              <a:t>Exercise</a:t>
            </a:r>
            <a:endParaRPr lang="en-US" sz="3600"/>
          </a:p>
        </p:txBody>
      </p:sp>
      <p:sp>
        <p:nvSpPr>
          <p:cNvPr id="10357" name="Rectangle 117"/>
          <p:cNvSpPr>
            <a:spLocks noChangeArrowheads="1"/>
          </p:cNvSpPr>
          <p:nvPr/>
        </p:nvSpPr>
        <p:spPr bwMode="auto">
          <a:xfrm>
            <a:off x="461963" y="3730625"/>
            <a:ext cx="2297112" cy="1169988"/>
          </a:xfrm>
          <a:prstGeom prst="rect">
            <a:avLst/>
          </a:prstGeom>
          <a:solidFill>
            <a:srgbClr val="FFFFFF"/>
          </a:solidFill>
          <a:ln w="9525">
            <a:noFill/>
            <a:miter lim="800000"/>
            <a:headEnd/>
            <a:tailEnd/>
          </a:ln>
        </p:spPr>
        <p:txBody>
          <a:bodyPr/>
          <a:lstStyle/>
          <a:p>
            <a:endParaRPr lang="en-US"/>
          </a:p>
        </p:txBody>
      </p:sp>
      <p:sp>
        <p:nvSpPr>
          <p:cNvPr id="10358" name="Rectangle 118"/>
          <p:cNvSpPr>
            <a:spLocks noChangeArrowheads="1"/>
          </p:cNvSpPr>
          <p:nvPr/>
        </p:nvSpPr>
        <p:spPr bwMode="auto">
          <a:xfrm>
            <a:off x="557213" y="3800475"/>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59" name="Rectangle 119"/>
          <p:cNvSpPr>
            <a:spLocks noChangeArrowheads="1"/>
          </p:cNvSpPr>
          <p:nvPr/>
        </p:nvSpPr>
        <p:spPr bwMode="auto">
          <a:xfrm>
            <a:off x="669925" y="3800475"/>
            <a:ext cx="192881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Provides structure and content for </a:t>
            </a:r>
            <a:endParaRPr lang="en-US" sz="3600"/>
          </a:p>
        </p:txBody>
      </p:sp>
      <p:sp>
        <p:nvSpPr>
          <p:cNvPr id="10360" name="Rectangle 120"/>
          <p:cNvSpPr>
            <a:spLocks noChangeArrowheads="1"/>
          </p:cNvSpPr>
          <p:nvPr/>
        </p:nvSpPr>
        <p:spPr bwMode="auto">
          <a:xfrm>
            <a:off x="669925" y="3965575"/>
            <a:ext cx="185261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HSEEP Exercise and Evaluation </a:t>
            </a:r>
            <a:endParaRPr lang="en-US" sz="3600"/>
          </a:p>
        </p:txBody>
      </p:sp>
      <p:sp>
        <p:nvSpPr>
          <p:cNvPr id="10361" name="Rectangle 121"/>
          <p:cNvSpPr>
            <a:spLocks noChangeArrowheads="1"/>
          </p:cNvSpPr>
          <p:nvPr/>
        </p:nvSpPr>
        <p:spPr bwMode="auto">
          <a:xfrm>
            <a:off x="669925" y="4125913"/>
            <a:ext cx="43497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Guides </a:t>
            </a:r>
            <a:endParaRPr lang="en-US" sz="3600"/>
          </a:p>
        </p:txBody>
      </p:sp>
      <p:sp>
        <p:nvSpPr>
          <p:cNvPr id="10362" name="Rectangle 122"/>
          <p:cNvSpPr>
            <a:spLocks noChangeArrowheads="1"/>
          </p:cNvSpPr>
          <p:nvPr/>
        </p:nvSpPr>
        <p:spPr bwMode="auto">
          <a:xfrm>
            <a:off x="557213" y="4386263"/>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63" name="Rectangle 123"/>
          <p:cNvSpPr>
            <a:spLocks noChangeArrowheads="1"/>
          </p:cNvSpPr>
          <p:nvPr/>
        </p:nvSpPr>
        <p:spPr bwMode="auto">
          <a:xfrm>
            <a:off x="669925" y="4386263"/>
            <a:ext cx="1881188"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Informs objectives for conducting </a:t>
            </a:r>
            <a:endParaRPr lang="en-US" sz="3600"/>
          </a:p>
        </p:txBody>
      </p:sp>
      <p:sp>
        <p:nvSpPr>
          <p:cNvPr id="10364" name="Rectangle 124"/>
          <p:cNvSpPr>
            <a:spLocks noChangeArrowheads="1"/>
          </p:cNvSpPr>
          <p:nvPr/>
        </p:nvSpPr>
        <p:spPr bwMode="auto">
          <a:xfrm>
            <a:off x="669925" y="4538663"/>
            <a:ext cx="163512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exercises under the National </a:t>
            </a:r>
            <a:endParaRPr lang="en-US" sz="3600"/>
          </a:p>
        </p:txBody>
      </p:sp>
      <p:sp>
        <p:nvSpPr>
          <p:cNvPr id="10365" name="Rectangle 125"/>
          <p:cNvSpPr>
            <a:spLocks noChangeArrowheads="1"/>
          </p:cNvSpPr>
          <p:nvPr/>
        </p:nvSpPr>
        <p:spPr bwMode="auto">
          <a:xfrm>
            <a:off x="669925" y="4700588"/>
            <a:ext cx="100647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Exercise Program</a:t>
            </a:r>
            <a:endParaRPr lang="en-US" sz="3600"/>
          </a:p>
        </p:txBody>
      </p:sp>
      <p:sp>
        <p:nvSpPr>
          <p:cNvPr id="10366" name="Rectangle 126"/>
          <p:cNvSpPr>
            <a:spLocks noChangeArrowheads="1"/>
          </p:cNvSpPr>
          <p:nvPr/>
        </p:nvSpPr>
        <p:spPr bwMode="auto">
          <a:xfrm>
            <a:off x="1009650" y="1831975"/>
            <a:ext cx="1416050" cy="198438"/>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charset="0"/>
              </a:rPr>
              <a:t>Evaluate/Improve </a:t>
            </a:r>
            <a:endParaRPr lang="en-US" sz="3600"/>
          </a:p>
        </p:txBody>
      </p:sp>
      <p:sp>
        <p:nvSpPr>
          <p:cNvPr id="10367" name="Rectangle 127"/>
          <p:cNvSpPr>
            <a:spLocks noChangeArrowheads="1"/>
          </p:cNvSpPr>
          <p:nvPr/>
        </p:nvSpPr>
        <p:spPr bwMode="auto">
          <a:xfrm>
            <a:off x="461963" y="2046288"/>
            <a:ext cx="2297112" cy="1308100"/>
          </a:xfrm>
          <a:prstGeom prst="rect">
            <a:avLst/>
          </a:prstGeom>
          <a:solidFill>
            <a:srgbClr val="FFFFFF"/>
          </a:solidFill>
          <a:ln w="9525">
            <a:noFill/>
            <a:miter lim="800000"/>
            <a:headEnd/>
            <a:tailEnd/>
          </a:ln>
        </p:spPr>
        <p:txBody>
          <a:bodyPr/>
          <a:lstStyle/>
          <a:p>
            <a:endParaRPr lang="en-US"/>
          </a:p>
        </p:txBody>
      </p:sp>
      <p:sp>
        <p:nvSpPr>
          <p:cNvPr id="10368" name="Rectangle 128"/>
          <p:cNvSpPr>
            <a:spLocks noChangeArrowheads="1"/>
          </p:cNvSpPr>
          <p:nvPr/>
        </p:nvSpPr>
        <p:spPr bwMode="auto">
          <a:xfrm>
            <a:off x="461963" y="2046288"/>
            <a:ext cx="2297112" cy="1308100"/>
          </a:xfrm>
          <a:prstGeom prst="rect">
            <a:avLst/>
          </a:prstGeom>
          <a:noFill/>
          <a:ln w="11113" cap="rnd">
            <a:solidFill>
              <a:srgbClr val="FFFFFF"/>
            </a:solidFill>
            <a:miter lim="800000"/>
            <a:headEnd/>
            <a:tailEnd/>
          </a:ln>
        </p:spPr>
        <p:txBody>
          <a:bodyPr/>
          <a:lstStyle/>
          <a:p>
            <a:endParaRPr lang="en-US"/>
          </a:p>
        </p:txBody>
      </p:sp>
      <p:sp>
        <p:nvSpPr>
          <p:cNvPr id="10369" name="Rectangle 129"/>
          <p:cNvSpPr>
            <a:spLocks noChangeArrowheads="1"/>
          </p:cNvSpPr>
          <p:nvPr/>
        </p:nvSpPr>
        <p:spPr bwMode="auto">
          <a:xfrm>
            <a:off x="565150" y="2119313"/>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70" name="Rectangle 130"/>
          <p:cNvSpPr>
            <a:spLocks noChangeArrowheads="1"/>
          </p:cNvSpPr>
          <p:nvPr/>
        </p:nvSpPr>
        <p:spPr bwMode="auto">
          <a:xfrm>
            <a:off x="681038" y="2119313"/>
            <a:ext cx="1928812"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Provides structure and content for </a:t>
            </a:r>
            <a:endParaRPr lang="en-US" sz="3600"/>
          </a:p>
        </p:txBody>
      </p:sp>
      <p:sp>
        <p:nvSpPr>
          <p:cNvPr id="10371" name="Rectangle 131"/>
          <p:cNvSpPr>
            <a:spLocks noChangeArrowheads="1"/>
          </p:cNvSpPr>
          <p:nvPr/>
        </p:nvSpPr>
        <p:spPr bwMode="auto">
          <a:xfrm>
            <a:off x="681038" y="2282825"/>
            <a:ext cx="185420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the Comprehensive Assessment </a:t>
            </a:r>
            <a:endParaRPr lang="en-US" sz="3600"/>
          </a:p>
        </p:txBody>
      </p:sp>
      <p:sp>
        <p:nvSpPr>
          <p:cNvPr id="10372" name="Rectangle 132"/>
          <p:cNvSpPr>
            <a:spLocks noChangeArrowheads="1"/>
          </p:cNvSpPr>
          <p:nvPr/>
        </p:nvSpPr>
        <p:spPr bwMode="auto">
          <a:xfrm>
            <a:off x="681038" y="2436813"/>
            <a:ext cx="2020887"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System (under development), State </a:t>
            </a:r>
            <a:endParaRPr lang="en-US" sz="3600"/>
          </a:p>
        </p:txBody>
      </p:sp>
      <p:sp>
        <p:nvSpPr>
          <p:cNvPr id="10373" name="Rectangle 133"/>
          <p:cNvSpPr>
            <a:spLocks noChangeArrowheads="1"/>
          </p:cNvSpPr>
          <p:nvPr/>
        </p:nvSpPr>
        <p:spPr bwMode="auto">
          <a:xfrm>
            <a:off x="681038" y="2598738"/>
            <a:ext cx="20891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Preparedness Reports, and the GAP </a:t>
            </a:r>
            <a:endParaRPr lang="en-US" sz="3600"/>
          </a:p>
        </p:txBody>
      </p:sp>
      <p:sp>
        <p:nvSpPr>
          <p:cNvPr id="10374" name="Rectangle 134"/>
          <p:cNvSpPr>
            <a:spLocks noChangeArrowheads="1"/>
          </p:cNvSpPr>
          <p:nvPr/>
        </p:nvSpPr>
        <p:spPr bwMode="auto">
          <a:xfrm>
            <a:off x="681038" y="2762250"/>
            <a:ext cx="471487"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Analysis</a:t>
            </a:r>
            <a:endParaRPr lang="en-US" sz="3600"/>
          </a:p>
        </p:txBody>
      </p:sp>
      <p:sp>
        <p:nvSpPr>
          <p:cNvPr id="10375" name="Rectangle 135"/>
          <p:cNvSpPr>
            <a:spLocks noChangeArrowheads="1"/>
          </p:cNvSpPr>
          <p:nvPr/>
        </p:nvSpPr>
        <p:spPr bwMode="auto">
          <a:xfrm>
            <a:off x="565150" y="2998788"/>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76" name="Rectangle 136"/>
          <p:cNvSpPr>
            <a:spLocks noChangeArrowheads="1"/>
          </p:cNvSpPr>
          <p:nvPr/>
        </p:nvSpPr>
        <p:spPr bwMode="auto">
          <a:xfrm>
            <a:off x="681038" y="2998788"/>
            <a:ext cx="20383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Helps characterize corrective action </a:t>
            </a:r>
            <a:endParaRPr lang="en-US" sz="3600"/>
          </a:p>
        </p:txBody>
      </p:sp>
      <p:sp>
        <p:nvSpPr>
          <p:cNvPr id="10377" name="Rectangle 137"/>
          <p:cNvSpPr>
            <a:spLocks noChangeArrowheads="1"/>
          </p:cNvSpPr>
          <p:nvPr/>
        </p:nvSpPr>
        <p:spPr bwMode="auto">
          <a:xfrm>
            <a:off x="681038" y="3154363"/>
            <a:ext cx="19240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processes and improvement plans</a:t>
            </a:r>
            <a:endParaRPr lang="en-US" sz="3600"/>
          </a:p>
        </p:txBody>
      </p:sp>
      <p:sp>
        <p:nvSpPr>
          <p:cNvPr id="10378" name="Rectangle 138"/>
          <p:cNvSpPr>
            <a:spLocks noChangeArrowheads="1"/>
          </p:cNvSpPr>
          <p:nvPr/>
        </p:nvSpPr>
        <p:spPr bwMode="auto">
          <a:xfrm>
            <a:off x="6896100" y="4151313"/>
            <a:ext cx="2224088" cy="295275"/>
          </a:xfrm>
          <a:prstGeom prst="rect">
            <a:avLst/>
          </a:prstGeom>
          <a:solidFill>
            <a:srgbClr val="0078AE"/>
          </a:solidFill>
          <a:ln w="9525">
            <a:noFill/>
            <a:miter lim="800000"/>
            <a:headEnd/>
            <a:tailEnd/>
          </a:ln>
        </p:spPr>
        <p:txBody>
          <a:bodyPr/>
          <a:lstStyle/>
          <a:p>
            <a:endParaRPr lang="en-US"/>
          </a:p>
        </p:txBody>
      </p:sp>
      <p:sp>
        <p:nvSpPr>
          <p:cNvPr id="10379" name="Rectangle 139"/>
          <p:cNvSpPr>
            <a:spLocks noChangeArrowheads="1"/>
          </p:cNvSpPr>
          <p:nvPr/>
        </p:nvSpPr>
        <p:spPr bwMode="auto">
          <a:xfrm>
            <a:off x="7431088" y="4233863"/>
            <a:ext cx="1214437" cy="198437"/>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charset="0"/>
              </a:rPr>
              <a:t>Organize/Equip</a:t>
            </a:r>
            <a:endParaRPr lang="en-US" sz="3600"/>
          </a:p>
        </p:txBody>
      </p:sp>
      <p:sp>
        <p:nvSpPr>
          <p:cNvPr id="10380" name="Rectangle 140"/>
          <p:cNvSpPr>
            <a:spLocks noChangeArrowheads="1"/>
          </p:cNvSpPr>
          <p:nvPr/>
        </p:nvSpPr>
        <p:spPr bwMode="auto">
          <a:xfrm>
            <a:off x="7032625" y="4494213"/>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81" name="Rectangle 141"/>
          <p:cNvSpPr>
            <a:spLocks noChangeArrowheads="1"/>
          </p:cNvSpPr>
          <p:nvPr/>
        </p:nvSpPr>
        <p:spPr bwMode="auto">
          <a:xfrm>
            <a:off x="7146925" y="4494213"/>
            <a:ext cx="192881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Provides structure and content for </a:t>
            </a:r>
            <a:endParaRPr lang="en-US" sz="3600"/>
          </a:p>
        </p:txBody>
      </p:sp>
      <p:sp>
        <p:nvSpPr>
          <p:cNvPr id="10382" name="Rectangle 142"/>
          <p:cNvSpPr>
            <a:spLocks noChangeArrowheads="1"/>
          </p:cNvSpPr>
          <p:nvPr/>
        </p:nvSpPr>
        <p:spPr bwMode="auto">
          <a:xfrm>
            <a:off x="7146925" y="4657725"/>
            <a:ext cx="46990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the Cost</a:t>
            </a:r>
            <a:endParaRPr lang="en-US" sz="3600"/>
          </a:p>
        </p:txBody>
      </p:sp>
      <p:sp>
        <p:nvSpPr>
          <p:cNvPr id="10383" name="Rectangle 143"/>
          <p:cNvSpPr>
            <a:spLocks noChangeArrowheads="1"/>
          </p:cNvSpPr>
          <p:nvPr/>
        </p:nvSpPr>
        <p:spPr bwMode="auto">
          <a:xfrm>
            <a:off x="7608888" y="4657725"/>
            <a:ext cx="42862"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84" name="Rectangle 144"/>
          <p:cNvSpPr>
            <a:spLocks noChangeArrowheads="1"/>
          </p:cNvSpPr>
          <p:nvPr/>
        </p:nvSpPr>
        <p:spPr bwMode="auto">
          <a:xfrm>
            <a:off x="7653338" y="4657725"/>
            <a:ext cx="10477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to</a:t>
            </a:r>
            <a:endParaRPr lang="en-US" sz="3600"/>
          </a:p>
        </p:txBody>
      </p:sp>
      <p:sp>
        <p:nvSpPr>
          <p:cNvPr id="10385" name="Rectangle 145"/>
          <p:cNvSpPr>
            <a:spLocks noChangeArrowheads="1"/>
          </p:cNvSpPr>
          <p:nvPr/>
        </p:nvSpPr>
        <p:spPr bwMode="auto">
          <a:xfrm>
            <a:off x="7751763" y="4657725"/>
            <a:ext cx="42862"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86" name="Rectangle 146"/>
          <p:cNvSpPr>
            <a:spLocks noChangeArrowheads="1"/>
          </p:cNvSpPr>
          <p:nvPr/>
        </p:nvSpPr>
        <p:spPr bwMode="auto">
          <a:xfrm>
            <a:off x="7797800" y="4657725"/>
            <a:ext cx="1195388"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Capabilities Analysis </a:t>
            </a:r>
            <a:endParaRPr lang="en-US" sz="3600"/>
          </a:p>
        </p:txBody>
      </p:sp>
      <p:sp>
        <p:nvSpPr>
          <p:cNvPr id="10387" name="Rectangle 147"/>
          <p:cNvSpPr>
            <a:spLocks noChangeArrowheads="1"/>
          </p:cNvSpPr>
          <p:nvPr/>
        </p:nvSpPr>
        <p:spPr bwMode="auto">
          <a:xfrm>
            <a:off x="7146925" y="4819650"/>
            <a:ext cx="116522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(under development)</a:t>
            </a:r>
            <a:endParaRPr lang="en-US" sz="3600"/>
          </a:p>
        </p:txBody>
      </p:sp>
      <p:sp>
        <p:nvSpPr>
          <p:cNvPr id="10388" name="Rectangle 148"/>
          <p:cNvSpPr>
            <a:spLocks noChangeArrowheads="1"/>
          </p:cNvSpPr>
          <p:nvPr/>
        </p:nvSpPr>
        <p:spPr bwMode="auto">
          <a:xfrm>
            <a:off x="7032625" y="5059363"/>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89" name="Rectangle 149"/>
          <p:cNvSpPr>
            <a:spLocks noChangeArrowheads="1"/>
          </p:cNvSpPr>
          <p:nvPr/>
        </p:nvSpPr>
        <p:spPr bwMode="auto">
          <a:xfrm>
            <a:off x="7146925" y="5059363"/>
            <a:ext cx="199707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Identifies equipment and personnel </a:t>
            </a:r>
            <a:endParaRPr lang="en-US" sz="3600"/>
          </a:p>
        </p:txBody>
      </p:sp>
      <p:sp>
        <p:nvSpPr>
          <p:cNvPr id="10390" name="Rectangle 150"/>
          <p:cNvSpPr>
            <a:spLocks noChangeArrowheads="1"/>
          </p:cNvSpPr>
          <p:nvPr/>
        </p:nvSpPr>
        <p:spPr bwMode="auto">
          <a:xfrm>
            <a:off x="7146925" y="5211763"/>
            <a:ext cx="164306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needs using NIMS Resource </a:t>
            </a:r>
            <a:endParaRPr lang="en-US" sz="3600"/>
          </a:p>
        </p:txBody>
      </p:sp>
      <p:sp>
        <p:nvSpPr>
          <p:cNvPr id="10391" name="Rectangle 151"/>
          <p:cNvSpPr>
            <a:spLocks noChangeArrowheads="1"/>
          </p:cNvSpPr>
          <p:nvPr/>
        </p:nvSpPr>
        <p:spPr bwMode="auto">
          <a:xfrm>
            <a:off x="7146925" y="5373688"/>
            <a:ext cx="143192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Typing &amp; Equipment Lists</a:t>
            </a:r>
            <a:endParaRPr lang="en-US" sz="3600"/>
          </a:p>
        </p:txBody>
      </p:sp>
      <p:sp>
        <p:nvSpPr>
          <p:cNvPr id="10392" name="Rectangle 152"/>
          <p:cNvSpPr>
            <a:spLocks noChangeArrowheads="1"/>
          </p:cNvSpPr>
          <p:nvPr/>
        </p:nvSpPr>
        <p:spPr bwMode="auto">
          <a:xfrm>
            <a:off x="7032625" y="4494213"/>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93" name="Rectangle 153"/>
          <p:cNvSpPr>
            <a:spLocks noChangeArrowheads="1"/>
          </p:cNvSpPr>
          <p:nvPr/>
        </p:nvSpPr>
        <p:spPr bwMode="auto">
          <a:xfrm>
            <a:off x="7146925" y="4494213"/>
            <a:ext cx="192881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Provides structure and content for </a:t>
            </a:r>
            <a:endParaRPr lang="en-US" sz="3600"/>
          </a:p>
        </p:txBody>
      </p:sp>
      <p:sp>
        <p:nvSpPr>
          <p:cNvPr id="10394" name="Rectangle 154"/>
          <p:cNvSpPr>
            <a:spLocks noChangeArrowheads="1"/>
          </p:cNvSpPr>
          <p:nvPr/>
        </p:nvSpPr>
        <p:spPr bwMode="auto">
          <a:xfrm>
            <a:off x="7146925" y="4657725"/>
            <a:ext cx="46990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the Cost</a:t>
            </a:r>
            <a:endParaRPr lang="en-US" sz="3600"/>
          </a:p>
        </p:txBody>
      </p:sp>
      <p:sp>
        <p:nvSpPr>
          <p:cNvPr id="10395" name="Rectangle 155"/>
          <p:cNvSpPr>
            <a:spLocks noChangeArrowheads="1"/>
          </p:cNvSpPr>
          <p:nvPr/>
        </p:nvSpPr>
        <p:spPr bwMode="auto">
          <a:xfrm>
            <a:off x="7608888" y="4657725"/>
            <a:ext cx="42862"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96" name="Rectangle 156"/>
          <p:cNvSpPr>
            <a:spLocks noChangeArrowheads="1"/>
          </p:cNvSpPr>
          <p:nvPr/>
        </p:nvSpPr>
        <p:spPr bwMode="auto">
          <a:xfrm>
            <a:off x="7653338" y="4657725"/>
            <a:ext cx="10477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to</a:t>
            </a:r>
            <a:endParaRPr lang="en-US" sz="3600"/>
          </a:p>
        </p:txBody>
      </p:sp>
      <p:sp>
        <p:nvSpPr>
          <p:cNvPr id="10397" name="Rectangle 157"/>
          <p:cNvSpPr>
            <a:spLocks noChangeArrowheads="1"/>
          </p:cNvSpPr>
          <p:nvPr/>
        </p:nvSpPr>
        <p:spPr bwMode="auto">
          <a:xfrm>
            <a:off x="7751763" y="4657725"/>
            <a:ext cx="42862"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398" name="Rectangle 158"/>
          <p:cNvSpPr>
            <a:spLocks noChangeArrowheads="1"/>
          </p:cNvSpPr>
          <p:nvPr/>
        </p:nvSpPr>
        <p:spPr bwMode="auto">
          <a:xfrm>
            <a:off x="7797800" y="4657725"/>
            <a:ext cx="1195388"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Capabilities Analysis </a:t>
            </a:r>
            <a:endParaRPr lang="en-US" sz="3600"/>
          </a:p>
        </p:txBody>
      </p:sp>
      <p:sp>
        <p:nvSpPr>
          <p:cNvPr id="10399" name="Rectangle 159"/>
          <p:cNvSpPr>
            <a:spLocks noChangeArrowheads="1"/>
          </p:cNvSpPr>
          <p:nvPr/>
        </p:nvSpPr>
        <p:spPr bwMode="auto">
          <a:xfrm>
            <a:off x="7146925" y="4819650"/>
            <a:ext cx="116522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(under development)</a:t>
            </a:r>
            <a:endParaRPr lang="en-US" sz="3600"/>
          </a:p>
        </p:txBody>
      </p:sp>
      <p:sp>
        <p:nvSpPr>
          <p:cNvPr id="10400" name="Rectangle 160"/>
          <p:cNvSpPr>
            <a:spLocks noChangeArrowheads="1"/>
          </p:cNvSpPr>
          <p:nvPr/>
        </p:nvSpPr>
        <p:spPr bwMode="auto">
          <a:xfrm>
            <a:off x="7032625" y="5059363"/>
            <a:ext cx="44450"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a:t>
            </a:r>
            <a:endParaRPr lang="en-US" sz="3600"/>
          </a:p>
        </p:txBody>
      </p:sp>
      <p:sp>
        <p:nvSpPr>
          <p:cNvPr id="10401" name="Rectangle 161"/>
          <p:cNvSpPr>
            <a:spLocks noChangeArrowheads="1"/>
          </p:cNvSpPr>
          <p:nvPr/>
        </p:nvSpPr>
        <p:spPr bwMode="auto">
          <a:xfrm>
            <a:off x="7146925" y="5059363"/>
            <a:ext cx="199707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Identifies equipment and personnel </a:t>
            </a:r>
            <a:endParaRPr lang="en-US" sz="3600"/>
          </a:p>
        </p:txBody>
      </p:sp>
      <p:sp>
        <p:nvSpPr>
          <p:cNvPr id="10402" name="Rectangle 162"/>
          <p:cNvSpPr>
            <a:spLocks noChangeArrowheads="1"/>
          </p:cNvSpPr>
          <p:nvPr/>
        </p:nvSpPr>
        <p:spPr bwMode="auto">
          <a:xfrm>
            <a:off x="7146925" y="5211763"/>
            <a:ext cx="1643063"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needs using NIMS Resource </a:t>
            </a:r>
            <a:endParaRPr lang="en-US" sz="3600"/>
          </a:p>
        </p:txBody>
      </p:sp>
      <p:sp>
        <p:nvSpPr>
          <p:cNvPr id="10403" name="Rectangle 163"/>
          <p:cNvSpPr>
            <a:spLocks noChangeArrowheads="1"/>
          </p:cNvSpPr>
          <p:nvPr/>
        </p:nvSpPr>
        <p:spPr bwMode="auto">
          <a:xfrm>
            <a:off x="7146925" y="5373688"/>
            <a:ext cx="1431925" cy="152400"/>
          </a:xfrm>
          <a:prstGeom prst="rect">
            <a:avLst/>
          </a:prstGeom>
          <a:noFill/>
          <a:ln w="9525">
            <a:noFill/>
            <a:miter lim="800000"/>
            <a:headEnd/>
            <a:tailEnd/>
          </a:ln>
        </p:spPr>
        <p:txBody>
          <a:bodyPr wrap="none" lIns="0" tIns="0" rIns="0" bIns="0">
            <a:spAutoFit/>
          </a:bodyPr>
          <a:lstStyle/>
          <a:p>
            <a:r>
              <a:rPr lang="en-US" sz="1000">
                <a:solidFill>
                  <a:srgbClr val="214E7A"/>
                </a:solidFill>
                <a:latin typeface="Arial" charset="0"/>
              </a:rPr>
              <a:t>Typing &amp; Equipment Lists</a:t>
            </a:r>
            <a:endParaRPr lang="en-US" sz="3600"/>
          </a:p>
        </p:txBody>
      </p:sp>
      <p:sp>
        <p:nvSpPr>
          <p:cNvPr id="10404" name="Rectangle 164"/>
          <p:cNvSpPr>
            <a:spLocks noChangeArrowheads="1"/>
          </p:cNvSpPr>
          <p:nvPr/>
        </p:nvSpPr>
        <p:spPr bwMode="auto">
          <a:xfrm>
            <a:off x="4352925" y="3217863"/>
            <a:ext cx="803275" cy="228600"/>
          </a:xfrm>
          <a:prstGeom prst="rect">
            <a:avLst/>
          </a:prstGeom>
          <a:noFill/>
          <a:ln w="9525">
            <a:noFill/>
            <a:miter lim="800000"/>
            <a:headEnd/>
            <a:tailEnd/>
          </a:ln>
        </p:spPr>
        <p:txBody>
          <a:bodyPr wrap="none" lIns="0" tIns="0" rIns="0" bIns="0">
            <a:spAutoFit/>
          </a:bodyPr>
          <a:lstStyle/>
          <a:p>
            <a:r>
              <a:rPr lang="en-US" sz="1500" b="1">
                <a:solidFill>
                  <a:srgbClr val="FFFFFF"/>
                </a:solidFill>
                <a:latin typeface="Arial" charset="0"/>
              </a:rPr>
              <a:t>National </a:t>
            </a:r>
            <a:endParaRPr lang="en-US" sz="3600"/>
          </a:p>
        </p:txBody>
      </p:sp>
      <p:sp>
        <p:nvSpPr>
          <p:cNvPr id="10405" name="Rectangle 165"/>
          <p:cNvSpPr>
            <a:spLocks noChangeArrowheads="1"/>
          </p:cNvSpPr>
          <p:nvPr/>
        </p:nvSpPr>
        <p:spPr bwMode="auto">
          <a:xfrm>
            <a:off x="4113213" y="3436938"/>
            <a:ext cx="1314450" cy="228600"/>
          </a:xfrm>
          <a:prstGeom prst="rect">
            <a:avLst/>
          </a:prstGeom>
          <a:noFill/>
          <a:ln w="9525">
            <a:noFill/>
            <a:miter lim="800000"/>
            <a:headEnd/>
            <a:tailEnd/>
          </a:ln>
        </p:spPr>
        <p:txBody>
          <a:bodyPr wrap="none" lIns="0" tIns="0" rIns="0" bIns="0">
            <a:spAutoFit/>
          </a:bodyPr>
          <a:lstStyle/>
          <a:p>
            <a:r>
              <a:rPr lang="en-US" sz="1500" b="1">
                <a:solidFill>
                  <a:srgbClr val="FFFFFF"/>
                </a:solidFill>
                <a:latin typeface="Arial" charset="0"/>
              </a:rPr>
              <a:t>Preparedness </a:t>
            </a:r>
            <a:endParaRPr lang="en-US" sz="3600"/>
          </a:p>
        </p:txBody>
      </p:sp>
      <p:sp>
        <p:nvSpPr>
          <p:cNvPr id="10406" name="Rectangle 166"/>
          <p:cNvSpPr>
            <a:spLocks noChangeArrowheads="1"/>
          </p:cNvSpPr>
          <p:nvPr/>
        </p:nvSpPr>
        <p:spPr bwMode="auto">
          <a:xfrm>
            <a:off x="4230688" y="3659188"/>
            <a:ext cx="971550" cy="228600"/>
          </a:xfrm>
          <a:prstGeom prst="rect">
            <a:avLst/>
          </a:prstGeom>
          <a:noFill/>
          <a:ln w="9525">
            <a:noFill/>
            <a:miter lim="800000"/>
            <a:headEnd/>
            <a:tailEnd/>
          </a:ln>
        </p:spPr>
        <p:txBody>
          <a:bodyPr wrap="none" lIns="0" tIns="0" rIns="0" bIns="0">
            <a:spAutoFit/>
          </a:bodyPr>
          <a:lstStyle/>
          <a:p>
            <a:r>
              <a:rPr lang="en-US" sz="1500" b="1">
                <a:solidFill>
                  <a:srgbClr val="FFFFFF"/>
                </a:solidFill>
                <a:latin typeface="Arial" charset="0"/>
              </a:rPr>
              <a:t>Guidelines</a:t>
            </a:r>
            <a:endParaRPr lang="en-US" sz="3600"/>
          </a:p>
        </p:txBody>
      </p:sp>
      <p:sp>
        <p:nvSpPr>
          <p:cNvPr id="10407" name="Rectangle 167"/>
          <p:cNvSpPr>
            <a:spLocks noChangeArrowheads="1"/>
          </p:cNvSpPr>
          <p:nvPr/>
        </p:nvSpPr>
        <p:spPr bwMode="auto">
          <a:xfrm>
            <a:off x="5108575" y="3659188"/>
            <a:ext cx="52388" cy="228600"/>
          </a:xfrm>
          <a:prstGeom prst="rect">
            <a:avLst/>
          </a:prstGeom>
          <a:noFill/>
          <a:ln w="9525">
            <a:noFill/>
            <a:miter lim="800000"/>
            <a:headEnd/>
            <a:tailEnd/>
          </a:ln>
        </p:spPr>
        <p:txBody>
          <a:bodyPr wrap="none" lIns="0" tIns="0" rIns="0" bIns="0">
            <a:spAutoFit/>
          </a:bodyPr>
          <a:lstStyle/>
          <a:p>
            <a:r>
              <a:rPr lang="en-US" sz="1500" b="1">
                <a:solidFill>
                  <a:srgbClr val="FFFFFF"/>
                </a:solidFill>
                <a:latin typeface="Arial" charset="0"/>
              </a:rPr>
              <a:t>’</a:t>
            </a:r>
            <a:endParaRPr lang="en-US" sz="3600"/>
          </a:p>
        </p:txBody>
      </p:sp>
      <p:sp>
        <p:nvSpPr>
          <p:cNvPr id="10408" name="Rectangle 168"/>
          <p:cNvSpPr>
            <a:spLocks noChangeArrowheads="1"/>
          </p:cNvSpPr>
          <p:nvPr/>
        </p:nvSpPr>
        <p:spPr bwMode="auto">
          <a:xfrm>
            <a:off x="4511675" y="3887788"/>
            <a:ext cx="422275" cy="228600"/>
          </a:xfrm>
          <a:prstGeom prst="rect">
            <a:avLst/>
          </a:prstGeom>
          <a:noFill/>
          <a:ln w="9525">
            <a:noFill/>
            <a:miter lim="800000"/>
            <a:headEnd/>
            <a:tailEnd/>
          </a:ln>
        </p:spPr>
        <p:txBody>
          <a:bodyPr wrap="none" lIns="0" tIns="0" rIns="0" bIns="0">
            <a:spAutoFit/>
          </a:bodyPr>
          <a:lstStyle/>
          <a:p>
            <a:r>
              <a:rPr lang="en-US" sz="1500" b="1">
                <a:solidFill>
                  <a:srgbClr val="FFFFFF"/>
                </a:solidFill>
                <a:latin typeface="Arial" charset="0"/>
              </a:rPr>
              <a:t>TCL </a:t>
            </a:r>
            <a:endParaRPr lang="en-US" sz="3600"/>
          </a:p>
        </p:txBody>
      </p:sp>
      <p:pic>
        <p:nvPicPr>
          <p:cNvPr id="10409" name="Picture 169"/>
          <p:cNvPicPr>
            <a:picLocks noChangeAspect="1" noChangeArrowheads="1"/>
          </p:cNvPicPr>
          <p:nvPr/>
        </p:nvPicPr>
        <p:blipFill>
          <a:blip r:embed="rId3" cstate="print"/>
          <a:srcRect/>
          <a:stretch>
            <a:fillRect/>
          </a:stretch>
        </p:blipFill>
        <p:spPr bwMode="auto">
          <a:xfrm>
            <a:off x="4983163" y="4797425"/>
            <a:ext cx="36512" cy="39688"/>
          </a:xfrm>
          <a:prstGeom prst="rect">
            <a:avLst/>
          </a:prstGeom>
          <a:noFill/>
          <a:ln w="9525">
            <a:noFill/>
            <a:miter lim="800000"/>
            <a:headEnd/>
            <a:tailEnd/>
          </a:ln>
        </p:spPr>
      </p:pic>
      <p:pic>
        <p:nvPicPr>
          <p:cNvPr id="10410" name="Picture 170"/>
          <p:cNvPicPr>
            <a:picLocks noChangeAspect="1" noChangeArrowheads="1"/>
          </p:cNvPicPr>
          <p:nvPr/>
        </p:nvPicPr>
        <p:blipFill>
          <a:blip r:embed="rId3" cstate="print"/>
          <a:srcRect/>
          <a:stretch>
            <a:fillRect/>
          </a:stretch>
        </p:blipFill>
        <p:spPr bwMode="auto">
          <a:xfrm>
            <a:off x="4983163" y="4797425"/>
            <a:ext cx="36512" cy="39688"/>
          </a:xfrm>
          <a:prstGeom prst="rect">
            <a:avLst/>
          </a:prstGeom>
          <a:noFill/>
          <a:ln w="9525">
            <a:noFill/>
            <a:miter lim="800000"/>
            <a:headEnd/>
            <a:tailEnd/>
          </a:ln>
        </p:spPr>
      </p:pic>
      <p:pic>
        <p:nvPicPr>
          <p:cNvPr id="10411" name="Picture 171"/>
          <p:cNvPicPr>
            <a:picLocks noChangeAspect="1" noChangeArrowheads="1"/>
          </p:cNvPicPr>
          <p:nvPr/>
        </p:nvPicPr>
        <p:blipFill>
          <a:blip r:embed="rId3" cstate="print"/>
          <a:srcRect/>
          <a:stretch>
            <a:fillRect/>
          </a:stretch>
        </p:blipFill>
        <p:spPr bwMode="auto">
          <a:xfrm>
            <a:off x="4983163" y="4797425"/>
            <a:ext cx="36512" cy="39688"/>
          </a:xfrm>
          <a:prstGeom prst="rect">
            <a:avLst/>
          </a:prstGeom>
          <a:noFill/>
          <a:ln w="9525">
            <a:noFill/>
            <a:miter lim="800000"/>
            <a:headEnd/>
            <a:tailEnd/>
          </a:ln>
        </p:spPr>
      </p:pic>
      <p:pic>
        <p:nvPicPr>
          <p:cNvPr id="10412" name="Picture 172"/>
          <p:cNvPicPr>
            <a:picLocks noChangeAspect="1" noChangeArrowheads="1"/>
          </p:cNvPicPr>
          <p:nvPr/>
        </p:nvPicPr>
        <p:blipFill>
          <a:blip r:embed="rId4" cstate="print"/>
          <a:srcRect/>
          <a:stretch>
            <a:fillRect/>
          </a:stretch>
        </p:blipFill>
        <p:spPr bwMode="auto">
          <a:xfrm>
            <a:off x="2497138" y="1181100"/>
            <a:ext cx="4291012" cy="4983163"/>
          </a:xfrm>
          <a:prstGeom prst="rect">
            <a:avLst/>
          </a:prstGeom>
          <a:noFill/>
          <a:ln w="9525">
            <a:noFill/>
            <a:miter lim="800000"/>
            <a:headEnd/>
            <a:tailEnd/>
          </a:ln>
        </p:spPr>
      </p:pic>
      <p:pic>
        <p:nvPicPr>
          <p:cNvPr id="10413" name="Picture 173"/>
          <p:cNvPicPr>
            <a:picLocks noChangeAspect="1" noChangeArrowheads="1"/>
          </p:cNvPicPr>
          <p:nvPr/>
        </p:nvPicPr>
        <p:blipFill>
          <a:blip r:embed="rId5" cstate="print"/>
          <a:srcRect/>
          <a:stretch>
            <a:fillRect/>
          </a:stretch>
        </p:blipFill>
        <p:spPr bwMode="auto">
          <a:xfrm>
            <a:off x="2497138" y="1181100"/>
            <a:ext cx="4291012" cy="4983163"/>
          </a:xfrm>
          <a:prstGeom prst="rect">
            <a:avLst/>
          </a:prstGeom>
          <a:noFill/>
          <a:ln w="9525">
            <a:noFill/>
            <a:miter lim="800000"/>
            <a:headEnd/>
            <a:tailEnd/>
          </a:ln>
        </p:spPr>
      </p:pic>
      <p:pic>
        <p:nvPicPr>
          <p:cNvPr id="10414" name="Picture 174"/>
          <p:cNvPicPr>
            <a:picLocks noChangeAspect="1" noChangeArrowheads="1"/>
          </p:cNvPicPr>
          <p:nvPr/>
        </p:nvPicPr>
        <p:blipFill>
          <a:blip r:embed="rId6" cstate="print"/>
          <a:srcRect/>
          <a:stretch>
            <a:fillRect/>
          </a:stretch>
        </p:blipFill>
        <p:spPr bwMode="auto">
          <a:xfrm>
            <a:off x="4054475" y="3598863"/>
            <a:ext cx="1625600" cy="566737"/>
          </a:xfrm>
          <a:prstGeom prst="rect">
            <a:avLst/>
          </a:prstGeom>
          <a:noFill/>
          <a:ln w="9525">
            <a:noFill/>
            <a:miter lim="800000"/>
            <a:headEnd/>
            <a:tailEnd/>
          </a:ln>
        </p:spPr>
      </p:pic>
      <p:sp>
        <p:nvSpPr>
          <p:cNvPr id="10415" name="Rectangle 175"/>
          <p:cNvSpPr>
            <a:spLocks noChangeArrowheads="1"/>
          </p:cNvSpPr>
          <p:nvPr/>
        </p:nvSpPr>
        <p:spPr bwMode="auto">
          <a:xfrm>
            <a:off x="481013" y="1765300"/>
            <a:ext cx="2224087" cy="298450"/>
          </a:xfrm>
          <a:prstGeom prst="rect">
            <a:avLst/>
          </a:prstGeom>
          <a:solidFill>
            <a:srgbClr val="0078AE"/>
          </a:solidFill>
          <a:ln w="9525">
            <a:noFill/>
            <a:miter lim="800000"/>
            <a:headEnd/>
            <a:tailEnd/>
          </a:ln>
        </p:spPr>
        <p:txBody>
          <a:bodyPr/>
          <a:lstStyle/>
          <a:p>
            <a:endParaRPr lang="en-US"/>
          </a:p>
        </p:txBody>
      </p:sp>
      <p:sp>
        <p:nvSpPr>
          <p:cNvPr id="10416" name="Rectangle 176"/>
          <p:cNvSpPr>
            <a:spLocks noChangeArrowheads="1"/>
          </p:cNvSpPr>
          <p:nvPr/>
        </p:nvSpPr>
        <p:spPr bwMode="auto">
          <a:xfrm>
            <a:off x="481013" y="1765300"/>
            <a:ext cx="2224087" cy="298450"/>
          </a:xfrm>
          <a:prstGeom prst="rect">
            <a:avLst/>
          </a:prstGeom>
          <a:noFill/>
          <a:ln w="11113" cap="rnd">
            <a:solidFill>
              <a:srgbClr val="FFFFFF"/>
            </a:solidFill>
            <a:miter lim="800000"/>
            <a:headEnd/>
            <a:tailEnd/>
          </a:ln>
        </p:spPr>
        <p:txBody>
          <a:bodyPr/>
          <a:lstStyle/>
          <a:p>
            <a:endParaRPr lang="en-US"/>
          </a:p>
        </p:txBody>
      </p:sp>
      <p:sp>
        <p:nvSpPr>
          <p:cNvPr id="10417" name="Rectangle 177"/>
          <p:cNvSpPr>
            <a:spLocks noChangeArrowheads="1"/>
          </p:cNvSpPr>
          <p:nvPr/>
        </p:nvSpPr>
        <p:spPr bwMode="auto">
          <a:xfrm>
            <a:off x="1001713" y="1831975"/>
            <a:ext cx="1370012" cy="198438"/>
          </a:xfrm>
          <a:prstGeom prst="rect">
            <a:avLst/>
          </a:prstGeom>
          <a:noFill/>
          <a:ln w="9525">
            <a:noFill/>
            <a:miter lim="800000"/>
            <a:headEnd/>
            <a:tailEnd/>
          </a:ln>
        </p:spPr>
        <p:txBody>
          <a:bodyPr wrap="none" lIns="0" tIns="0" rIns="0" bIns="0">
            <a:spAutoFit/>
          </a:bodyPr>
          <a:lstStyle/>
          <a:p>
            <a:r>
              <a:rPr lang="en-US" sz="1300" b="1">
                <a:solidFill>
                  <a:srgbClr val="FFFFFF"/>
                </a:solidFill>
                <a:latin typeface="Arial" charset="0"/>
              </a:rPr>
              <a:t>Evaluate/Improve</a:t>
            </a:r>
            <a:endParaRPr lang="en-US" sz="3600"/>
          </a:p>
        </p:txBody>
      </p:sp>
      <p:pic>
        <p:nvPicPr>
          <p:cNvPr id="10418" name="Picture 178"/>
          <p:cNvPicPr>
            <a:picLocks noChangeAspect="1" noChangeArrowheads="1"/>
          </p:cNvPicPr>
          <p:nvPr/>
        </p:nvPicPr>
        <p:blipFill>
          <a:blip r:embed="rId7" cstate="print"/>
          <a:srcRect/>
          <a:stretch>
            <a:fillRect/>
          </a:stretch>
        </p:blipFill>
        <p:spPr bwMode="auto">
          <a:xfrm>
            <a:off x="3956050" y="3709988"/>
            <a:ext cx="298450" cy="236537"/>
          </a:xfrm>
          <a:prstGeom prst="rect">
            <a:avLst/>
          </a:prstGeom>
          <a:noFill/>
          <a:ln w="9525">
            <a:noFill/>
            <a:miter lim="800000"/>
            <a:headEnd/>
            <a:tailEnd/>
          </a:ln>
        </p:spPr>
      </p:pic>
      <p:pic>
        <p:nvPicPr>
          <p:cNvPr id="10419" name="Picture 179"/>
          <p:cNvPicPr>
            <a:picLocks noChangeAspect="1" noChangeArrowheads="1"/>
          </p:cNvPicPr>
          <p:nvPr/>
        </p:nvPicPr>
        <p:blipFill>
          <a:blip r:embed="rId7" cstate="print"/>
          <a:srcRect/>
          <a:stretch>
            <a:fillRect/>
          </a:stretch>
        </p:blipFill>
        <p:spPr bwMode="auto">
          <a:xfrm>
            <a:off x="4654550" y="3487738"/>
            <a:ext cx="298450" cy="236537"/>
          </a:xfrm>
          <a:prstGeom prst="rect">
            <a:avLst/>
          </a:prstGeom>
          <a:noFill/>
          <a:ln w="9525">
            <a:noFill/>
            <a:miter lim="800000"/>
            <a:headEnd/>
            <a:tailEnd/>
          </a:ln>
        </p:spPr>
      </p:pic>
      <p:sp>
        <p:nvSpPr>
          <p:cNvPr id="10420" name="Rectangle 180"/>
          <p:cNvSpPr>
            <a:spLocks noChangeArrowheads="1"/>
          </p:cNvSpPr>
          <p:nvPr/>
        </p:nvSpPr>
        <p:spPr bwMode="auto">
          <a:xfrm>
            <a:off x="4235450" y="3227388"/>
            <a:ext cx="1341438" cy="182562"/>
          </a:xfrm>
          <a:prstGeom prst="rect">
            <a:avLst/>
          </a:prstGeom>
          <a:noFill/>
          <a:ln w="9525">
            <a:noFill/>
            <a:miter lim="800000"/>
            <a:headEnd/>
            <a:tailEnd/>
          </a:ln>
        </p:spPr>
        <p:txBody>
          <a:bodyPr wrap="none" lIns="0" tIns="0" rIns="0" bIns="0">
            <a:spAutoFit/>
          </a:bodyPr>
          <a:lstStyle/>
          <a:p>
            <a:r>
              <a:rPr lang="en-US" sz="1200" b="1">
                <a:solidFill>
                  <a:srgbClr val="333399"/>
                </a:solidFill>
                <a:latin typeface="Arial" charset="0"/>
              </a:rPr>
              <a:t>The NPG and TCL </a:t>
            </a:r>
            <a:endParaRPr lang="en-US" sz="3600"/>
          </a:p>
        </p:txBody>
      </p:sp>
      <p:sp>
        <p:nvSpPr>
          <p:cNvPr id="10421" name="Rectangle 181"/>
          <p:cNvSpPr>
            <a:spLocks noChangeArrowheads="1"/>
          </p:cNvSpPr>
          <p:nvPr/>
        </p:nvSpPr>
        <p:spPr bwMode="auto">
          <a:xfrm>
            <a:off x="4314825" y="3406775"/>
            <a:ext cx="1152525" cy="182563"/>
          </a:xfrm>
          <a:prstGeom prst="rect">
            <a:avLst/>
          </a:prstGeom>
          <a:noFill/>
          <a:ln w="9525">
            <a:noFill/>
            <a:miter lim="800000"/>
            <a:headEnd/>
            <a:tailEnd/>
          </a:ln>
        </p:spPr>
        <p:txBody>
          <a:bodyPr wrap="none" lIns="0" tIns="0" rIns="0" bIns="0">
            <a:spAutoFit/>
          </a:bodyPr>
          <a:lstStyle/>
          <a:p>
            <a:r>
              <a:rPr lang="en-US" sz="1200" b="1">
                <a:solidFill>
                  <a:srgbClr val="333399"/>
                </a:solidFill>
                <a:latin typeface="Arial" charset="0"/>
              </a:rPr>
              <a:t>drive decisions </a:t>
            </a:r>
            <a:endParaRPr lang="en-US" sz="3600"/>
          </a:p>
        </p:txBody>
      </p:sp>
      <p:sp>
        <p:nvSpPr>
          <p:cNvPr id="10422" name="Rectangle 182"/>
          <p:cNvSpPr>
            <a:spLocks noChangeArrowheads="1"/>
          </p:cNvSpPr>
          <p:nvPr/>
        </p:nvSpPr>
        <p:spPr bwMode="auto">
          <a:xfrm>
            <a:off x="4330700" y="3584575"/>
            <a:ext cx="1130300" cy="182563"/>
          </a:xfrm>
          <a:prstGeom prst="rect">
            <a:avLst/>
          </a:prstGeom>
          <a:noFill/>
          <a:ln w="9525">
            <a:noFill/>
            <a:miter lim="800000"/>
            <a:headEnd/>
            <a:tailEnd/>
          </a:ln>
        </p:spPr>
        <p:txBody>
          <a:bodyPr wrap="none" lIns="0" tIns="0" rIns="0" bIns="0">
            <a:spAutoFit/>
          </a:bodyPr>
          <a:lstStyle/>
          <a:p>
            <a:r>
              <a:rPr lang="en-US" sz="1200" b="1">
                <a:solidFill>
                  <a:srgbClr val="333399"/>
                </a:solidFill>
                <a:latin typeface="Arial" charset="0"/>
              </a:rPr>
              <a:t>throughout the </a:t>
            </a:r>
            <a:endParaRPr lang="en-US" sz="3600"/>
          </a:p>
        </p:txBody>
      </p:sp>
      <p:sp>
        <p:nvSpPr>
          <p:cNvPr id="10423" name="Rectangle 183"/>
          <p:cNvSpPr>
            <a:spLocks noChangeArrowheads="1"/>
          </p:cNvSpPr>
          <p:nvPr/>
        </p:nvSpPr>
        <p:spPr bwMode="auto">
          <a:xfrm>
            <a:off x="4176713" y="3760788"/>
            <a:ext cx="1419225" cy="182562"/>
          </a:xfrm>
          <a:prstGeom prst="rect">
            <a:avLst/>
          </a:prstGeom>
          <a:noFill/>
          <a:ln w="9525">
            <a:noFill/>
            <a:miter lim="800000"/>
            <a:headEnd/>
            <a:tailEnd/>
          </a:ln>
        </p:spPr>
        <p:txBody>
          <a:bodyPr wrap="none" lIns="0" tIns="0" rIns="0" bIns="0">
            <a:spAutoFit/>
          </a:bodyPr>
          <a:lstStyle/>
          <a:p>
            <a:r>
              <a:rPr lang="en-US" sz="1200" b="1">
                <a:solidFill>
                  <a:srgbClr val="333399"/>
                </a:solidFill>
                <a:latin typeface="Arial" charset="0"/>
              </a:rPr>
              <a:t>preparedness cycle</a:t>
            </a:r>
            <a:endParaRPr lang="en-US" sz="36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1024</TotalTime>
  <Words>5062</Words>
  <Application>Microsoft Office PowerPoint</Application>
  <PresentationFormat>On-screen Show (4:3)</PresentationFormat>
  <Paragraphs>609</Paragraphs>
  <Slides>39</Slides>
  <Notes>28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NRF-NIMS Updates 2010 </vt:lpstr>
      <vt:lpstr>National Response Framework</vt:lpstr>
      <vt:lpstr>Focused on Response Achieving a Goal Within a Broader Strategy</vt:lpstr>
      <vt:lpstr>How the Framework is Organized</vt:lpstr>
      <vt:lpstr>Slide 5</vt:lpstr>
      <vt:lpstr>Slide 6</vt:lpstr>
      <vt:lpstr>Private Sector &amp; NGOs and the Framework</vt:lpstr>
      <vt:lpstr>Slide 8</vt:lpstr>
      <vt:lpstr>The Preparedness Cycle</vt:lpstr>
      <vt:lpstr>What is Next for the NRF</vt:lpstr>
      <vt:lpstr>Slide 11</vt:lpstr>
      <vt:lpstr>Slide 12</vt:lpstr>
      <vt:lpstr>Slide 13</vt:lpstr>
      <vt:lpstr>NRF/NIMS Coordination Structures</vt:lpstr>
      <vt:lpstr>Slide 15</vt:lpstr>
      <vt:lpstr>Slide 16</vt:lpstr>
      <vt:lpstr>Slide 17</vt:lpstr>
      <vt:lpstr>Slide 18</vt:lpstr>
      <vt:lpstr>Slide 19</vt:lpstr>
      <vt:lpstr>Slide 20</vt:lpstr>
      <vt:lpstr>Slide 21</vt:lpstr>
      <vt:lpstr>Slide 22</vt:lpstr>
      <vt:lpstr>Slide 23</vt:lpstr>
      <vt:lpstr>Slide 24</vt:lpstr>
      <vt:lpstr>Introduction &amp; Background</vt:lpstr>
      <vt:lpstr>Introduction &amp; Background</vt:lpstr>
      <vt:lpstr>Slide 27</vt:lpstr>
      <vt:lpstr>Five Year Training Plan Update</vt:lpstr>
      <vt:lpstr>NIMS ICS All-Hazard Position Specific Training</vt:lpstr>
      <vt:lpstr>Introduction</vt:lpstr>
      <vt:lpstr>Introduction (Continued)</vt:lpstr>
      <vt:lpstr>Assumptions</vt:lpstr>
      <vt:lpstr>Slide 33</vt:lpstr>
      <vt:lpstr>Slide 34</vt:lpstr>
      <vt:lpstr>Slide 35</vt:lpstr>
      <vt:lpstr>Slide 36</vt:lpstr>
      <vt:lpstr>Slide 37</vt:lpstr>
      <vt:lpstr>Slide 38</vt:lpstr>
      <vt:lpstr>Slide 39</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Matt Bernard</cp:lastModifiedBy>
  <cp:revision>169</cp:revision>
  <dcterms:created xsi:type="dcterms:W3CDTF">2010-02-12T20:19:49Z</dcterms:created>
  <dcterms:modified xsi:type="dcterms:W3CDTF">2010-09-08T19:08:55Z</dcterms:modified>
</cp:coreProperties>
</file>